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83" r:id="rId2"/>
    <p:sldId id="287" r:id="rId3"/>
    <p:sldId id="288" r:id="rId4"/>
    <p:sldId id="289" r:id="rId5"/>
    <p:sldId id="302" r:id="rId6"/>
    <p:sldId id="290" r:id="rId7"/>
    <p:sldId id="303" r:id="rId8"/>
    <p:sldId id="304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286" r:id="rId21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4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8E3F"/>
    <a:srgbClr val="2F8735"/>
    <a:srgbClr val="00B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58"/>
      </p:cViewPr>
      <p:guideLst>
        <p:guide orient="horz" pos="2159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83F429-D6A2-430E-96B5-AD1AD5640E0F}" type="datetimeFigureOut">
              <a:rPr lang="zh-CN" altLang="en-US" smtClean="0"/>
              <a:pPr/>
              <a:t>2018/7/31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860925"/>
            <a:ext cx="5683250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9CFBD-8813-4F33-8D4D-B84879033FC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07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7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-1" y="3837"/>
            <a:ext cx="12192001" cy="696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图片 6" descr="新LOGO（生命健康管理）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42756" y="97361"/>
            <a:ext cx="1692321" cy="467426"/>
          </a:xfrm>
          <a:prstGeom prst="rect">
            <a:avLst/>
          </a:prstGeom>
        </p:spPr>
      </p:pic>
      <p:cxnSp>
        <p:nvCxnSpPr>
          <p:cNvPr id="8" name="直接连接符 7"/>
          <p:cNvCxnSpPr/>
          <p:nvPr userDrawn="1"/>
        </p:nvCxnSpPr>
        <p:spPr>
          <a:xfrm>
            <a:off x="2040369" y="0"/>
            <a:ext cx="0" cy="697718"/>
          </a:xfrm>
          <a:prstGeom prst="line">
            <a:avLst/>
          </a:prstGeom>
          <a:ln w="63500" cmpd="sng">
            <a:solidFill>
              <a:srgbClr val="318E3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46609" y="1553923"/>
            <a:ext cx="10369444" cy="203132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微软雅黑" pitchFamily="34" charset="-122"/>
              </a:rPr>
              <a:t> </a:t>
            </a:r>
            <a:r>
              <a:rPr lang="ru-RU" altLang="zh-CN" sz="4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МИКРОМОЛЕКУЛЯРНЫЙ ПЕПТИД</a:t>
            </a:r>
            <a:endParaRPr lang="zh-CN" altLang="en-US" sz="42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微软雅黑" pitchFamily="34" charset="-122"/>
            </a:endParaRPr>
          </a:p>
          <a:p>
            <a:pPr algn="ctr"/>
            <a:r>
              <a:rPr lang="ru-RU" altLang="zh-CN" sz="4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 коллагеном глубоководных рыб</a:t>
            </a:r>
          </a:p>
          <a:p>
            <a:pPr algn="just"/>
            <a:r>
              <a:rPr lang="ru-RU" altLang="zh-CN" sz="4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altLang="zh-CN" sz="42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81672" y="4102948"/>
            <a:ext cx="7514320" cy="43088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just"/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Институт управления здоровьем  компании </a:t>
            </a:r>
            <a:r>
              <a:rPr lang="en-US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“For You”</a:t>
            </a:r>
          </a:p>
        </p:txBody>
      </p:sp>
      <p:sp>
        <p:nvSpPr>
          <p:cNvPr id="8" name="文本框 4"/>
          <p:cNvSpPr txBox="1"/>
          <p:nvPr/>
        </p:nvSpPr>
        <p:spPr>
          <a:xfrm>
            <a:off x="2033450" y="70804"/>
            <a:ext cx="10158550" cy="5539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ru-RU" altLang="zh-CN" sz="3000" b="1" dirty="0">
                <a:solidFill>
                  <a:srgbClr val="318E3F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Пептид компании </a:t>
            </a:r>
            <a:r>
              <a:rPr lang="en-US" altLang="zh-CN" sz="3000" b="1" dirty="0">
                <a:solidFill>
                  <a:srgbClr val="318E3F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“For You” – </a:t>
            </a:r>
            <a:r>
              <a:rPr lang="zh-CN" altLang="en-US" sz="3000" b="1" dirty="0">
                <a:solidFill>
                  <a:srgbClr val="318E3F"/>
                </a:solidFill>
                <a:latin typeface="Cambria" panose="02040503050406030204" pitchFamily="18" charset="0"/>
                <a:ea typeface="微软雅黑" pitchFamily="34" charset="-122"/>
                <a:sym typeface="+mn-ea"/>
              </a:rPr>
              <a:t> </a:t>
            </a:r>
            <a:r>
              <a:rPr lang="ru-RU" altLang="zh-CN" sz="3000" b="1" dirty="0">
                <a:solidFill>
                  <a:srgbClr val="318E3F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мы несем миру любовь! </a:t>
            </a:r>
            <a:endParaRPr lang="zh-CN" altLang="en-US" sz="3000" b="1" dirty="0">
              <a:solidFill>
                <a:srgbClr val="318E3F"/>
              </a:solidFill>
              <a:latin typeface="Cambria" panose="02040503050406030204" pitchFamily="18" charset="0"/>
              <a:ea typeface="微软雅黑" pitchFamily="34" charset="-122"/>
              <a:sym typeface="+mn-ea"/>
            </a:endParaRPr>
          </a:p>
        </p:txBody>
      </p:sp>
      <p:pic>
        <p:nvPicPr>
          <p:cNvPr id="11" name="图片 10" descr="图层13@2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94386"/>
            <a:ext cx="4923520" cy="2714298"/>
          </a:xfrm>
          <a:prstGeom prst="rect">
            <a:avLst/>
          </a:prstGeom>
        </p:spPr>
      </p:pic>
      <p:pic>
        <p:nvPicPr>
          <p:cNvPr id="16" name="图片 15" descr="图层12拷贝2@2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48800" y="5051535"/>
            <a:ext cx="2270236" cy="160067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5097" y="1500630"/>
            <a:ext cx="8417680" cy="358437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Абсолютная биологическая и экологическая безопасность;</a:t>
            </a:r>
            <a:endParaRPr lang="en-US" altLang="zh-CN" sz="22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Нет угрозы ящура, птичьего гриппа и других вирусных заболеваний;</a:t>
            </a:r>
            <a:endParaRPr lang="en-US" altLang="zh-CN" sz="22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 загрязняет окружающую среду;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Нет агрохимических и генетически модифицированных веществ. </a:t>
            </a:r>
            <a:endParaRPr lang="zh-CN" altLang="zh-CN" sz="22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微软雅黑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362631" y="0"/>
            <a:ext cx="65298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3200" b="1" dirty="0">
                <a:solidFill>
                  <a:srgbClr val="318E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Особенности</a:t>
            </a:r>
          </a:p>
        </p:txBody>
      </p:sp>
      <p:pic>
        <p:nvPicPr>
          <p:cNvPr id="6" name="图片 5" descr="图片包含 人员, 掌握, 室内&#10;&#10;已生成高可信度的说明">
            <a:extLst>
              <a:ext uri="{FF2B5EF4-FFF2-40B4-BE49-F238E27FC236}">
                <a16:creationId xmlns:a16="http://schemas.microsoft.com/office/drawing/2014/main" id="{49ACCDDE-0944-488F-81BB-48D547D37D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910" y="1387364"/>
            <a:ext cx="3647090" cy="54706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43717" y="1665028"/>
            <a:ext cx="7689668" cy="409221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Содержание протеина</a:t>
            </a: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微软雅黑" pitchFamily="34" charset="-122"/>
              </a:rPr>
              <a:t> </a:t>
            </a:r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微软雅黑" pitchFamily="34" charset="-122"/>
              </a:rPr>
              <a:t>≥ </a:t>
            </a:r>
            <a:r>
              <a:rPr lang="en-US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98%</a:t>
            </a:r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微软雅黑" pitchFamily="34" charset="-122"/>
              </a:rPr>
              <a:t>（</a:t>
            </a: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ГОСТ </a:t>
            </a:r>
            <a:r>
              <a:rPr lang="en-US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80%</a:t>
            </a:r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微软雅黑" pitchFamily="34" charset="-122"/>
              </a:rPr>
              <a:t>）</a:t>
            </a:r>
            <a:endParaRPr lang="en-US" altLang="zh-CN" sz="22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Содержание </a:t>
            </a:r>
            <a:r>
              <a:rPr lang="ru-RU" altLang="zh-CN" sz="2200" b="1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оксипролина</a:t>
            </a:r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微软雅黑" pitchFamily="34" charset="-122"/>
              </a:rPr>
              <a:t>（</a:t>
            </a:r>
            <a:r>
              <a:rPr lang="en-US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HYP</a:t>
            </a:r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微软雅黑" pitchFamily="34" charset="-122"/>
              </a:rPr>
              <a:t>）≥ </a:t>
            </a:r>
            <a:r>
              <a:rPr lang="en-US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8%</a:t>
            </a: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微软雅黑" pitchFamily="34" charset="-122"/>
              </a:rPr>
              <a:t> </a:t>
            </a:r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微软雅黑" pitchFamily="34" charset="-122"/>
              </a:rPr>
              <a:t>（</a:t>
            </a: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ГОСТ 3</a:t>
            </a:r>
            <a:r>
              <a:rPr lang="en-US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%</a:t>
            </a:r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微软雅黑" pitchFamily="34" charset="-122"/>
              </a:rPr>
              <a:t>）</a:t>
            </a:r>
            <a:endParaRPr lang="en-US" altLang="zh-CN" sz="22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微软雅黑" pitchFamily="34" charset="-122"/>
              </a:rPr>
              <a:t>К</a:t>
            </a: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оэффициент растворения </a:t>
            </a:r>
            <a:r>
              <a:rPr lang="en-US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100%</a:t>
            </a: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zh-CN" altLang="en-US" sz="22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微软雅黑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Усвояемость </a:t>
            </a:r>
            <a:r>
              <a:rPr lang="en-US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100%</a:t>
            </a: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微软雅黑" pitchFamily="34" charset="-122"/>
              </a:rPr>
              <a:t>;</a:t>
            </a:r>
            <a:endParaRPr lang="zh-CN" altLang="en-US" sz="22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微软雅黑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NSI</a:t>
            </a: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значение </a:t>
            </a:r>
            <a:r>
              <a:rPr lang="en-US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100%</a:t>
            </a: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zh-CN" altLang="en-US" sz="22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微软雅黑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средний молекулярный вес менее чем </a:t>
            </a:r>
            <a:r>
              <a:rPr lang="en-US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дальтон</a:t>
            </a: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微软雅黑" pitchFamily="34" charset="-122"/>
              </a:rPr>
              <a:t>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малая зольность, пептид высокой пробы</a:t>
            </a: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微软雅黑" pitchFamily="34" charset="-122"/>
              </a:rPr>
              <a:t>, </a:t>
            </a: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легкая </a:t>
            </a:r>
            <a:r>
              <a:rPr lang="ru-RU" altLang="zh-CN" sz="2200" b="1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усваяемость</a:t>
            </a: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превосходная всасываемость.</a:t>
            </a:r>
            <a:endParaRPr lang="zh-CN" altLang="en-US" sz="22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微软雅黑" pitchFamily="34" charset="-122"/>
            </a:endParaRPr>
          </a:p>
        </p:txBody>
      </p:sp>
      <p:pic>
        <p:nvPicPr>
          <p:cNvPr id="5" name="图片 4" descr="7215bc043c4e181a6a59067adbb7594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2038808"/>
            <a:ext cx="6895652" cy="494511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345046" y="0"/>
            <a:ext cx="63208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3200" b="1" dirty="0">
                <a:solidFill>
                  <a:srgbClr val="318E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Особенности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5494" y="650731"/>
            <a:ext cx="8605547" cy="663136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Растворимые в воде </a:t>
            </a:r>
            <a:r>
              <a:rPr lang="ru-RU" altLang="zh-CN" sz="2200" b="1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хитоолигосахариды</a:t>
            </a: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единственные вещества природного происхождения, состоящие из щелочных пищевых волокон и поли- олиго-сахаридов с ионами положительного заряда: </a:t>
            </a:r>
            <a:endParaRPr lang="en-US" altLang="zh-CN" sz="22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способствуют разложению канцерогенов;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улучшение состояние микрофлоры кишечника</a:t>
            </a: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微软雅黑" pitchFamily="34" charset="-122"/>
              </a:rPr>
              <a:t>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微软雅黑" pitchFamily="34" charset="-122"/>
              </a:rPr>
              <a:t>способствуют </a:t>
            </a: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детоксикации печени, улучшают функцию печени;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способствуют адсорбции тяжелых металлов;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улучшают кислотно-щелочной баланс в организме;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регулируют артериальное давление;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улучшают остроту зрения.</a:t>
            </a:r>
            <a:endParaRPr lang="en-US" altLang="zh-CN" sz="22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altLang="zh-CN" sz="22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57124" y="0"/>
            <a:ext cx="62424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3200" b="1" dirty="0">
                <a:solidFill>
                  <a:srgbClr val="318E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Особенности</a:t>
            </a:r>
          </a:p>
        </p:txBody>
      </p:sp>
      <p:pic>
        <p:nvPicPr>
          <p:cNvPr id="4" name="图片 3" descr="图片包含 节肢动物, 无脊椎动物, 螃蟹, 动物&#10;&#10;已生成极高可信度的说明">
            <a:extLst>
              <a:ext uri="{FF2B5EF4-FFF2-40B4-BE49-F238E27FC236}">
                <a16:creationId xmlns:a16="http://schemas.microsoft.com/office/drawing/2014/main" id="{3130D92B-14B3-4C68-8DF4-D89E1D46B0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041" y="1843223"/>
            <a:ext cx="3400960" cy="5519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57123" y="0"/>
            <a:ext cx="66691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3200" b="1" dirty="0">
                <a:solidFill>
                  <a:srgbClr val="318E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Особенности</a:t>
            </a:r>
          </a:p>
        </p:txBody>
      </p:sp>
      <p:sp>
        <p:nvSpPr>
          <p:cNvPr id="4" name="矩形 3"/>
          <p:cNvSpPr/>
          <p:nvPr/>
        </p:nvSpPr>
        <p:spPr>
          <a:xfrm>
            <a:off x="0" y="1128979"/>
            <a:ext cx="8080131" cy="4600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Улучшает состояние кожи</a:t>
            </a:r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微软雅黑" pitchFamily="34" charset="-122"/>
              </a:rPr>
              <a:t>：</a:t>
            </a:r>
            <a:endParaRPr lang="en-US" altLang="zh-CN" sz="22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微软雅黑" pitchFamily="34" charset="-122"/>
              </a:rPr>
              <a:t>п</a:t>
            </a: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ридает коже эластичность и упругость;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устраняет обезвоженность кожи, улучшает ее увлажненность;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разглаживает морщины и отбеливает пигментные пятна;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восстанавливает кожный покров от поражений, воспалений и рубцов;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укрепляет волосы, улучшает структуру волоса.</a:t>
            </a:r>
            <a:endParaRPr lang="zh-CN" altLang="en-US" sz="22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微软雅黑" pitchFamily="34" charset="-122"/>
            </a:endParaRPr>
          </a:p>
        </p:txBody>
      </p:sp>
      <p:pic>
        <p:nvPicPr>
          <p:cNvPr id="14" name="图片 13" descr="图片包含 妇女, 人员, 微笑, 戴着&#10;&#10;已生成极高可信度的说明">
            <a:extLst>
              <a:ext uri="{FF2B5EF4-FFF2-40B4-BE49-F238E27FC236}">
                <a16:creationId xmlns:a16="http://schemas.microsoft.com/office/drawing/2014/main" id="{B8942526-CFF3-4DE1-B544-491E664C5F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998" y="1324303"/>
            <a:ext cx="5047002" cy="573339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57123" y="0"/>
            <a:ext cx="62337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3200" b="1" dirty="0">
                <a:solidFill>
                  <a:srgbClr val="318E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Особенности</a:t>
            </a:r>
          </a:p>
        </p:txBody>
      </p:sp>
      <p:sp>
        <p:nvSpPr>
          <p:cNvPr id="6" name="矩形 5"/>
          <p:cNvSpPr/>
          <p:nvPr/>
        </p:nvSpPr>
        <p:spPr>
          <a:xfrm>
            <a:off x="4776022" y="1255031"/>
            <a:ext cx="7111177" cy="4643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微软雅黑" pitchFamily="34" charset="-122"/>
              </a:rPr>
              <a:t> </a:t>
            </a: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Защищает печень и ЖКТ:</a:t>
            </a:r>
            <a:endParaRPr lang="en-US" altLang="zh-CN" sz="22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微软雅黑" pitchFamily="34" charset="-122"/>
              </a:rPr>
              <a:t> </a:t>
            </a: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полезно принимать  перед обильным застольем;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дает мощный заряд бодрости тем, кто вынужден работать по ночам;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полезен тем, кто длительное время проводит за компьютером, т.к. ослабляет губительное воздействие электромагнитного излучения на глаза в частности и на весь человеческий организм.</a:t>
            </a:r>
            <a:endParaRPr lang="zh-CN" altLang="en-US" sz="22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微软雅黑" pitchFamily="34" charset="-122"/>
            </a:endParaRPr>
          </a:p>
        </p:txBody>
      </p:sp>
      <p:pic>
        <p:nvPicPr>
          <p:cNvPr id="7" name="图片 6" descr="图片包含 服装&#10;&#10;已生成高可信度的说明">
            <a:extLst>
              <a:ext uri="{FF2B5EF4-FFF2-40B4-BE49-F238E27FC236}">
                <a16:creationId xmlns:a16="http://schemas.microsoft.com/office/drawing/2014/main" id="{E6774C1C-0E61-4F67-9C4E-8EDB6AEAED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788" y="1255031"/>
            <a:ext cx="4442484" cy="560296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62827" y="0"/>
            <a:ext cx="7296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3200" b="1" dirty="0">
                <a:solidFill>
                  <a:srgbClr val="318E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Особенности</a:t>
            </a:r>
          </a:p>
        </p:txBody>
      </p:sp>
      <p:sp>
        <p:nvSpPr>
          <p:cNvPr id="4" name="矩形 3"/>
          <p:cNvSpPr/>
          <p:nvPr/>
        </p:nvSpPr>
        <p:spPr>
          <a:xfrm>
            <a:off x="404446" y="1657245"/>
            <a:ext cx="6367414" cy="2568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Защищает дыхательную систему: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Служит хорошей профилактикой простудных заболеваний;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способствует  снятию воспалительных процессов в дыхательной системе.</a:t>
            </a:r>
            <a:endParaRPr lang="zh-CN" altLang="en-US" sz="22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微软雅黑" pitchFamily="34" charset="-122"/>
            </a:endParaRPr>
          </a:p>
        </p:txBody>
      </p:sp>
      <p:pic>
        <p:nvPicPr>
          <p:cNvPr id="8" name="图片 7" descr="图片包含 人员, 男士, 杯子, 就坐&#10;&#10;已生成极高可信度的说明">
            <a:extLst>
              <a:ext uri="{FF2B5EF4-FFF2-40B4-BE49-F238E27FC236}">
                <a16:creationId xmlns:a16="http://schemas.microsoft.com/office/drawing/2014/main" id="{9CD21299-B300-44A9-93D8-7A87E8AB6C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014" y="1103040"/>
            <a:ext cx="5065986" cy="57549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15384" y="26377"/>
            <a:ext cx="63208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3200" b="1" dirty="0">
                <a:solidFill>
                  <a:srgbClr val="318E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Особенности</a:t>
            </a:r>
          </a:p>
        </p:txBody>
      </p:sp>
      <p:sp>
        <p:nvSpPr>
          <p:cNvPr id="3" name="矩形 2"/>
          <p:cNvSpPr/>
          <p:nvPr/>
        </p:nvSpPr>
        <p:spPr>
          <a:xfrm>
            <a:off x="5398477" y="2384648"/>
            <a:ext cx="6403985" cy="2568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Защищает костно-хрящевые ткани: восполняет запас коллагена в костях, нехватка которого приводит к остеопорозу и вызывает другие заболевания костно-хрящевой ткани.</a:t>
            </a:r>
            <a:endParaRPr lang="zh-CN" altLang="en-US" sz="22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微软雅黑" pitchFamily="34" charset="-122"/>
            </a:endParaRPr>
          </a:p>
        </p:txBody>
      </p:sp>
      <p:pic>
        <p:nvPicPr>
          <p:cNvPr id="5" name="图片 4" descr="bdcf22e6d9c0ceba70ff37fd32bce55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9538" y="2017464"/>
            <a:ext cx="4752617" cy="354731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57123" y="0"/>
            <a:ext cx="9072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800" b="1" dirty="0">
                <a:solidFill>
                  <a:srgbClr val="318E3F"/>
                </a:solidFill>
                <a:latin typeface="微软雅黑" pitchFamily="34" charset="-122"/>
                <a:ea typeface="微软雅黑" pitchFamily="34" charset="-122"/>
              </a:rPr>
              <a:t>3. Подходит для многих</a:t>
            </a:r>
          </a:p>
        </p:txBody>
      </p:sp>
      <p:sp>
        <p:nvSpPr>
          <p:cNvPr id="3" name="矩形 2"/>
          <p:cNvSpPr/>
          <p:nvPr/>
        </p:nvSpPr>
        <p:spPr>
          <a:xfrm>
            <a:off x="886654" y="1401532"/>
            <a:ext cx="7041931" cy="1553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Улучшает лактацию;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Способствует профилактике гиперплазии молочных желез.</a:t>
            </a:r>
            <a:endParaRPr lang="zh-CN" altLang="en-US" sz="22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微软雅黑" pitchFamily="34" charset="-122"/>
            </a:endParaRPr>
          </a:p>
        </p:txBody>
      </p:sp>
      <p:pic>
        <p:nvPicPr>
          <p:cNvPr id="5" name="图片 4" descr="图片包含 人员, 婴儿, 室内, 掌握&#10;&#10;已生成极高可信度的说明">
            <a:extLst>
              <a:ext uri="{FF2B5EF4-FFF2-40B4-BE49-F238E27FC236}">
                <a16:creationId xmlns:a16="http://schemas.microsoft.com/office/drawing/2014/main" id="{F9414E39-8B9E-41F4-8A22-4B9C621A6E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772" y="1401532"/>
            <a:ext cx="4803228" cy="545646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34210" y="0"/>
            <a:ext cx="692171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3800" b="1" dirty="0">
                <a:solidFill>
                  <a:srgbClr val="318E3F"/>
                </a:solidFill>
                <a:latin typeface="微软雅黑" pitchFamily="34" charset="-122"/>
                <a:ea typeface="微软雅黑" pitchFamily="34" charset="-122"/>
              </a:rPr>
              <a:t>Особенности</a:t>
            </a:r>
            <a:endParaRPr lang="zh-CN" altLang="zh-CN" sz="3800" b="1" dirty="0">
              <a:solidFill>
                <a:srgbClr val="318E3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80467" y="2398557"/>
            <a:ext cx="6710855" cy="2060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Путешественникам и спортсменам помогает снять мышечную боль;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Способен быстро ликвидировать переутомление.</a:t>
            </a:r>
            <a:endParaRPr lang="zh-CN" altLang="en-US" sz="22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微软雅黑" pitchFamily="34" charset="-122"/>
            </a:endParaRPr>
          </a:p>
        </p:txBody>
      </p:sp>
      <p:pic>
        <p:nvPicPr>
          <p:cNvPr id="4" name="图片 3" descr="图片包含 人员, 运动, 竞技运动, 妇女&#10;&#10;已生成极高可信度的说明">
            <a:extLst>
              <a:ext uri="{FF2B5EF4-FFF2-40B4-BE49-F238E27FC236}">
                <a16:creationId xmlns:a16="http://schemas.microsoft.com/office/drawing/2014/main" id="{8935ED82-E83F-4892-ADF4-FA831D855A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8" y="1858837"/>
            <a:ext cx="4927216" cy="502018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AECFF05-A2C2-4EDA-BA68-AF1DCEA5DC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13" y="1105103"/>
            <a:ext cx="4222571" cy="397571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257124" y="0"/>
            <a:ext cx="302432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800" b="1" dirty="0">
                <a:solidFill>
                  <a:srgbClr val="318E3F"/>
                </a:solidFill>
                <a:latin typeface="微软雅黑" pitchFamily="34" charset="-122"/>
                <a:ea typeface="微软雅黑" pitchFamily="34" charset="-122"/>
              </a:rPr>
              <a:t>温 馨 提 示</a:t>
            </a:r>
            <a:endParaRPr lang="zh-CN" altLang="zh-CN" sz="3800" b="1" dirty="0">
              <a:solidFill>
                <a:srgbClr val="318E3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11015" y="3830301"/>
            <a:ext cx="11771980" cy="2568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微软雅黑" pitchFamily="34" charset="-122"/>
              </a:rPr>
              <a:t>   </a:t>
            </a: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微软雅黑" pitchFamily="34" charset="-122"/>
              </a:rPr>
              <a:t>      </a:t>
            </a: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Мы рекомендуем Вам сочетать рыбный пептид и соевый пептид компании </a:t>
            </a:r>
            <a:r>
              <a:rPr lang="en-US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“For You”:</a:t>
            </a: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применяя рыбий пептид вместе с соевым пептидом можно достичь еще более выраженного благотворного эффекта, пептид животного происхождения и пептид растительного происхождения прекрасно сочетаются друг с другом, по функциям прекрасно дополняя друга </a:t>
            </a:r>
            <a:r>
              <a:rPr lang="ru-RU" altLang="zh-CN" sz="2200" b="1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друга</a:t>
            </a: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и вместе дают превосходный результат!</a:t>
            </a:r>
            <a:endParaRPr lang="zh-CN" altLang="en-US" sz="22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微软雅黑" pitchFamily="34" charset="-122"/>
            </a:endParaRPr>
          </a:p>
        </p:txBody>
      </p:sp>
      <p:pic>
        <p:nvPicPr>
          <p:cNvPr id="6" name="图片 5" descr="组1@2x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6783" y="1339240"/>
            <a:ext cx="3208897" cy="2256924"/>
          </a:xfrm>
          <a:prstGeom prst="rect">
            <a:avLst/>
          </a:prstGeom>
        </p:spPr>
      </p:pic>
      <p:pic>
        <p:nvPicPr>
          <p:cNvPr id="8" name="图片 7" descr="图片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6076" y="1841400"/>
            <a:ext cx="3224164" cy="221033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60863" y="8792"/>
            <a:ext cx="27471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3200" b="1" dirty="0">
                <a:solidFill>
                  <a:srgbClr val="318E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Описание</a:t>
            </a:r>
            <a:endParaRPr lang="zh-CN" altLang="zh-CN" sz="3200" b="1" dirty="0">
              <a:solidFill>
                <a:srgbClr val="318E3F"/>
              </a:solidFill>
              <a:latin typeface="Cambria" panose="02040503050406030204" pitchFamily="18" charset="0"/>
              <a:ea typeface="微软雅黑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083403" y="1303748"/>
            <a:ext cx="6842235" cy="465364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altLang="zh-CN" sz="20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Данный продукт является новейшей разработкой биоинженерных технологий компании 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“For You”</a:t>
            </a:r>
            <a:r>
              <a:rPr lang="ru-RU" altLang="zh-CN" sz="20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концентрированный </a:t>
            </a:r>
            <a:r>
              <a:rPr lang="ru-RU" altLang="zh-CN" sz="2000" b="1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микромолекулярный</a:t>
            </a:r>
            <a:r>
              <a:rPr lang="ru-RU" altLang="zh-CN" sz="20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пептид получен из глубоководных рыб, обитающих в экологически чистых районах Северной Атлантики, имеет высокую пищевую ценность, отличную усвояемость организмом, активно участвует в перемещении, делении и размножении клеток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ru-RU" altLang="zh-CN" sz="20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быстро реанимирует живые клетки, ускоряет клеточный метаболизм.</a:t>
            </a:r>
            <a:endParaRPr lang="zh-CN" altLang="zh-CN" sz="20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 descr="组1@2x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6657" y="2701563"/>
            <a:ext cx="3525541" cy="24796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1D10ADF-18AC-4AFF-AF7A-DF930CDF20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504" y="1668791"/>
            <a:ext cx="6072766" cy="19543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886EFCF-A7BD-4F37-B93A-F16D24F591A4}"/>
              </a:ext>
            </a:extLst>
          </p:cNvPr>
          <p:cNvSpPr/>
          <p:nvPr/>
        </p:nvSpPr>
        <p:spPr>
          <a:xfrm>
            <a:off x="1793632" y="3901741"/>
            <a:ext cx="8502160" cy="1685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zh-CN" sz="24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Специальный лозунг </a:t>
            </a:r>
            <a:r>
              <a:rPr lang="en-US" altLang="zh-CN" sz="24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“For You”: </a:t>
            </a:r>
            <a:endParaRPr lang="ru-RU" altLang="zh-CN" sz="24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altLang="zh-CN" sz="24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восполним нехватку пептидов для всей </a:t>
            </a:r>
            <a:r>
              <a:rPr lang="ru-RU" altLang="zh-CN" sz="2400" b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нации –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“For You”</a:t>
            </a:r>
            <a:r>
              <a:rPr lang="ru-RU" altLang="zh-CN" sz="24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впереди!</a:t>
            </a:r>
            <a:r>
              <a:rPr lang="en-US" altLang="zh-CN" sz="24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zh-CN" altLang="en-US" sz="24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3371" y="1262322"/>
            <a:ext cx="7048167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ru-RU" altLang="zh-CN" sz="3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Кожа и слизистая оболочка:</a:t>
            </a:r>
            <a:endParaRPr lang="zh-CN" altLang="zh-CN" sz="36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微软雅黑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93371" y="2151571"/>
            <a:ext cx="8110613" cy="4190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ru-RU" altLang="zh-CN" sz="20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Образует соединительные ткани органического вещества, стимулирует выработку коллагена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微软雅黑" pitchFamily="34" charset="-122"/>
              </a:rPr>
              <a:t>；</a:t>
            </a:r>
            <a:endParaRPr lang="zh-CN" altLang="zh-CN" sz="20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微软雅黑" pitchFamily="34" charset="-122"/>
            </a:endParaRPr>
          </a:p>
          <a:p>
            <a:pPr lvl="0" algn="just">
              <a:lnSpc>
                <a:spcPct val="150000"/>
              </a:lnSpc>
            </a:pP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ru-RU" altLang="zh-CN" sz="20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Убирает морщины, дает коже естественное увлажнение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微软雅黑" pitchFamily="34" charset="-122"/>
              </a:rPr>
              <a:t>；</a:t>
            </a:r>
            <a:endParaRPr lang="zh-CN" altLang="zh-CN" sz="20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微软雅黑" pitchFamily="34" charset="-122"/>
            </a:endParaRPr>
          </a:p>
          <a:p>
            <a:pPr lvl="0" algn="just">
              <a:lnSpc>
                <a:spcPct val="150000"/>
              </a:lnSpc>
            </a:pP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ru-RU" altLang="zh-CN" sz="20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Укрепляет кожу, слизистую оболочку и нервные окончания, восстанавливает кожу, убирает воспаления на коже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微软雅黑" pitchFamily="34" charset="-122"/>
              </a:rPr>
              <a:t>；</a:t>
            </a:r>
            <a:endParaRPr lang="zh-CN" altLang="zh-CN" sz="20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微软雅黑" pitchFamily="34" charset="-122"/>
            </a:endParaRPr>
          </a:p>
          <a:p>
            <a:pPr lvl="0" algn="just">
              <a:lnSpc>
                <a:spcPct val="150000"/>
              </a:lnSpc>
            </a:pP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ru-RU" altLang="zh-CN" sz="20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Эффективно очищает кожу</a:t>
            </a:r>
            <a:r>
              <a:rPr lang="ru-RU" altLang="zh-CN" sz="20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微软雅黑" pitchFamily="34" charset="-122"/>
              </a:rPr>
              <a:t>, </a:t>
            </a:r>
            <a:r>
              <a:rPr lang="ru-RU" altLang="zh-CN" sz="20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убирает пигментные пятна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微软雅黑" pitchFamily="34" charset="-122"/>
              </a:rPr>
              <a:t>；</a:t>
            </a:r>
            <a:endParaRPr lang="zh-CN" altLang="zh-CN" sz="20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微软雅黑" pitchFamily="34" charset="-122"/>
            </a:endParaRPr>
          </a:p>
          <a:p>
            <a:pPr lvl="0" algn="just">
              <a:lnSpc>
                <a:spcPct val="150000"/>
              </a:lnSpc>
            </a:pP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ru-RU" altLang="zh-CN" sz="20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Питает волосы</a:t>
            </a:r>
            <a:r>
              <a:rPr lang="ru-RU" altLang="zh-CN" sz="20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微软雅黑" pitchFamily="34" charset="-122"/>
              </a:rPr>
              <a:t>, </a:t>
            </a:r>
            <a:r>
              <a:rPr lang="ru-RU" altLang="zh-CN" sz="20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предотвращает выпадение и сечение волос, усиливает корни, </a:t>
            </a:r>
            <a:r>
              <a:rPr lang="ru-RU" altLang="zh-CN" sz="2000" b="1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стимулироует</a:t>
            </a:r>
            <a:r>
              <a:rPr lang="ru-RU" altLang="zh-CN" sz="20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обновление волосяного покрова.</a:t>
            </a:r>
            <a:endParaRPr lang="zh-CN" altLang="zh-CN" sz="20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微软雅黑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72889" y="0"/>
            <a:ext cx="50684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3200" b="1" dirty="0">
                <a:solidFill>
                  <a:srgbClr val="318E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Употребление</a:t>
            </a:r>
            <a:endParaRPr lang="zh-CN" altLang="zh-CN" sz="3200" b="1" dirty="0">
              <a:solidFill>
                <a:srgbClr val="318E3F"/>
              </a:solidFill>
              <a:latin typeface="Cambria" panose="02040503050406030204" pitchFamily="18" charset="0"/>
              <a:ea typeface="微软雅黑" pitchFamily="34" charset="-122"/>
            </a:endParaRPr>
          </a:p>
        </p:txBody>
      </p:sp>
      <p:pic>
        <p:nvPicPr>
          <p:cNvPr id="9" name="图片 8" descr="图片包含 人员, 妇女, 室内, 服装&#10;&#10;已生成极高可信度的说明">
            <a:extLst>
              <a:ext uri="{FF2B5EF4-FFF2-40B4-BE49-F238E27FC236}">
                <a16:creationId xmlns:a16="http://schemas.microsoft.com/office/drawing/2014/main" id="{A027A920-267B-450A-B6BF-71291C57BB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321" y="2151571"/>
            <a:ext cx="4090925" cy="470642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6184" y="1392869"/>
            <a:ext cx="8176847" cy="743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</a:pPr>
            <a:r>
              <a:rPr lang="ru-RU" altLang="zh-CN" sz="3200" b="1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ru-RU" altLang="zh-CN" sz="3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Защищает печень, улучшает ее работу!</a:t>
            </a:r>
            <a:endParaRPr lang="zh-CN" altLang="zh-CN" sz="32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微软雅黑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22358" y="0"/>
            <a:ext cx="47405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3200" b="1" dirty="0">
                <a:solidFill>
                  <a:srgbClr val="318E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Употребление</a:t>
            </a:r>
          </a:p>
          <a:p>
            <a:endParaRPr lang="zh-CN" altLang="zh-CN" sz="3200" b="1" dirty="0">
              <a:solidFill>
                <a:srgbClr val="318E3F"/>
              </a:solidFill>
              <a:latin typeface="Cambria" panose="02040503050406030204" pitchFamily="18" charset="0"/>
              <a:ea typeface="微软雅黑" pitchFamily="34" charset="-122"/>
            </a:endParaRPr>
          </a:p>
        </p:txBody>
      </p:sp>
      <p:pic>
        <p:nvPicPr>
          <p:cNvPr id="8" name="图片 7" descr="图片包含 服装&#10;&#10;已生成高可信度的说明">
            <a:extLst>
              <a:ext uri="{FF2B5EF4-FFF2-40B4-BE49-F238E27FC236}">
                <a16:creationId xmlns:a16="http://schemas.microsoft.com/office/drawing/2014/main" id="{D4709F28-9AD8-41AA-A5B1-9C75DF1B21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025" y="2427890"/>
            <a:ext cx="4387909" cy="341393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B48F30A-5EDD-48FC-89B1-E42BD41B28D9}"/>
              </a:ext>
            </a:extLst>
          </p:cNvPr>
          <p:cNvSpPr/>
          <p:nvPr/>
        </p:nvSpPr>
        <p:spPr>
          <a:xfrm>
            <a:off x="3424900" y="1243457"/>
            <a:ext cx="8676927" cy="69916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altLang="zh-CN" sz="30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Способствует усвоению кальция организмом!</a:t>
            </a:r>
            <a:endParaRPr lang="zh-CN" altLang="en-US" sz="30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微软雅黑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79E323E-5C98-43F7-842C-CE49B3A68D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22" y="645364"/>
            <a:ext cx="3166752" cy="621263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493198" y="0"/>
            <a:ext cx="4740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3200" b="1" dirty="0">
                <a:solidFill>
                  <a:srgbClr val="318E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Употребление</a:t>
            </a:r>
            <a:endParaRPr lang="zh-CN" altLang="zh-CN" sz="3200" b="1" dirty="0">
              <a:solidFill>
                <a:srgbClr val="318E3F"/>
              </a:solidFill>
              <a:latin typeface="Cambria" panose="02040503050406030204" pitchFamily="18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4656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72105" y="1536174"/>
            <a:ext cx="8525709" cy="147835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altLang="zh-CN" sz="3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Снабжает сердце кислородом, улучшает </a:t>
            </a:r>
            <a:r>
              <a:rPr lang="ru-RU" altLang="zh-CN" sz="3200" b="1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кардиодыхательную</a:t>
            </a:r>
            <a:r>
              <a:rPr lang="ru-RU" altLang="zh-CN" sz="3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функцию!</a:t>
            </a:r>
            <a:endParaRPr lang="zh-CN" altLang="zh-CN" sz="32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微软雅黑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39945" y="0"/>
            <a:ext cx="50074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3200" b="1" dirty="0">
                <a:solidFill>
                  <a:srgbClr val="318E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Употребление</a:t>
            </a:r>
            <a:endParaRPr lang="zh-CN" altLang="zh-CN" sz="3200" b="1" dirty="0">
              <a:solidFill>
                <a:srgbClr val="318E3F"/>
              </a:solidFill>
              <a:latin typeface="Cambria" panose="02040503050406030204" pitchFamily="18" charset="0"/>
              <a:ea typeface="微软雅黑" pitchFamily="34" charset="-122"/>
            </a:endParaRPr>
          </a:p>
        </p:txBody>
      </p:sp>
      <p:pic>
        <p:nvPicPr>
          <p:cNvPr id="6" name="图片 5" descr="图片包含 人员&#10;&#10;已生成高可信度的说明">
            <a:extLst>
              <a:ext uri="{FF2B5EF4-FFF2-40B4-BE49-F238E27FC236}">
                <a16:creationId xmlns:a16="http://schemas.microsoft.com/office/drawing/2014/main" id="{23E1FF98-735A-446E-B1F4-08CE7941F5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884" y="1611417"/>
            <a:ext cx="3729368" cy="513430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7FB3EFE-BD04-40DD-94C5-00923431F998}"/>
              </a:ext>
            </a:extLst>
          </p:cNvPr>
          <p:cNvSpPr/>
          <p:nvPr/>
        </p:nvSpPr>
        <p:spPr>
          <a:xfrm>
            <a:off x="2446399" y="14909"/>
            <a:ext cx="4711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3200" b="1" dirty="0">
                <a:solidFill>
                  <a:srgbClr val="318E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Употребление</a:t>
            </a:r>
            <a:endParaRPr lang="zh-CN" altLang="zh-CN" sz="3200" b="1" dirty="0">
              <a:solidFill>
                <a:srgbClr val="318E3F"/>
              </a:solidFill>
              <a:latin typeface="Cambria" panose="02040503050406030204" pitchFamily="18" charset="0"/>
              <a:ea typeface="微软雅黑" pitchFamily="3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BE9C304-966B-4788-B10D-4968B8CCE53A}"/>
              </a:ext>
            </a:extLst>
          </p:cNvPr>
          <p:cNvSpPr/>
          <p:nvPr/>
        </p:nvSpPr>
        <p:spPr>
          <a:xfrm>
            <a:off x="5152293" y="1197055"/>
            <a:ext cx="6972300" cy="147835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altLang="zh-CN" sz="3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Улучшает иммунитет, </a:t>
            </a:r>
          </a:p>
          <a:p>
            <a:pPr algn="just">
              <a:lnSpc>
                <a:spcPct val="150000"/>
              </a:lnSpc>
            </a:pPr>
            <a:r>
              <a:rPr lang="ru-RU" altLang="zh-CN" sz="3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борется с бактериями и вирусами!</a:t>
            </a:r>
            <a:endParaRPr lang="zh-CN" altLang="zh-CN" sz="32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微软雅黑" pitchFamily="34" charset="-122"/>
            </a:endParaRPr>
          </a:p>
        </p:txBody>
      </p:sp>
      <p:pic>
        <p:nvPicPr>
          <p:cNvPr id="9" name="图片 8" descr="图片包含 外表&#10;&#10;已生成高可信度的说明">
            <a:extLst>
              <a:ext uri="{FF2B5EF4-FFF2-40B4-BE49-F238E27FC236}">
                <a16:creationId xmlns:a16="http://schemas.microsoft.com/office/drawing/2014/main" id="{8821A3C6-095F-40B1-B356-F02562D214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219" y="3332641"/>
            <a:ext cx="678037" cy="678037"/>
          </a:xfrm>
          <a:prstGeom prst="rect">
            <a:avLst/>
          </a:prstGeom>
        </p:spPr>
      </p:pic>
      <p:pic>
        <p:nvPicPr>
          <p:cNvPr id="7" name="图片 6" descr="图片包含 红色, 室内&#10;&#10;已生成极高可信度的说明">
            <a:extLst>
              <a:ext uri="{FF2B5EF4-FFF2-40B4-BE49-F238E27FC236}">
                <a16:creationId xmlns:a16="http://schemas.microsoft.com/office/drawing/2014/main" id="{52123C3A-1BF8-4898-B779-CA4ED19A0E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66962"/>
            <a:ext cx="5530362" cy="420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6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61DAEFE-4547-474A-9CDB-D05EC8200806}"/>
              </a:ext>
            </a:extLst>
          </p:cNvPr>
          <p:cNvSpPr/>
          <p:nvPr/>
        </p:nvSpPr>
        <p:spPr>
          <a:xfrm>
            <a:off x="2492698" y="17585"/>
            <a:ext cx="5286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3200" b="1" dirty="0">
                <a:solidFill>
                  <a:srgbClr val="318E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Употребление</a:t>
            </a:r>
            <a:endParaRPr lang="zh-CN" altLang="zh-CN" sz="3200" b="1" dirty="0">
              <a:solidFill>
                <a:srgbClr val="318E3F"/>
              </a:solidFill>
              <a:latin typeface="Cambria" panose="02040503050406030204" pitchFamily="18" charset="0"/>
              <a:ea typeface="微软雅黑" pitchFamily="3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092D95C-01F1-4BF2-98F0-C8CA9A2007FF}"/>
              </a:ext>
            </a:extLst>
          </p:cNvPr>
          <p:cNvSpPr/>
          <p:nvPr/>
        </p:nvSpPr>
        <p:spPr>
          <a:xfrm>
            <a:off x="254977" y="1024122"/>
            <a:ext cx="8241497" cy="221701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altLang="zh-CN" sz="3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Улучшает обмен веществ в мышцах, быстро снимает  </a:t>
            </a:r>
            <a:r>
              <a:rPr lang="ru-RU" altLang="zh-CN" sz="3200" b="1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пуереутомление</a:t>
            </a:r>
            <a:r>
              <a:rPr lang="ru-RU" altLang="zh-CN" sz="3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после занятий спортом!</a:t>
            </a:r>
            <a:endParaRPr lang="zh-CN" altLang="en-US" sz="32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微软雅黑" pitchFamily="34" charset="-122"/>
            </a:endParaRPr>
          </a:p>
        </p:txBody>
      </p:sp>
      <p:pic>
        <p:nvPicPr>
          <p:cNvPr id="7" name="图片 6" descr="图片包含 人员, 服装, 电话, 手机&#10;&#10;已生成极高可信度的说明">
            <a:extLst>
              <a:ext uri="{FF2B5EF4-FFF2-40B4-BE49-F238E27FC236}">
                <a16:creationId xmlns:a16="http://schemas.microsoft.com/office/drawing/2014/main" id="{ADC6D5ED-0146-445C-AD39-B818077EA8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414" y="1337606"/>
            <a:ext cx="4294581" cy="568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84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03309" y="26377"/>
            <a:ext cx="63121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3200" b="1" dirty="0">
                <a:solidFill>
                  <a:srgbClr val="318E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Превосходство</a:t>
            </a:r>
          </a:p>
        </p:txBody>
      </p:sp>
      <p:sp>
        <p:nvSpPr>
          <p:cNvPr id="3" name="矩形 2"/>
          <p:cNvSpPr/>
          <p:nvPr/>
        </p:nvSpPr>
        <p:spPr>
          <a:xfrm>
            <a:off x="4866290" y="1217627"/>
            <a:ext cx="7172261" cy="46000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ключевых технологии, впервые примененные в мировой практике, монопольное авторское право компании </a:t>
            </a:r>
            <a:r>
              <a:rPr lang="en-US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“For You”</a:t>
            </a: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Швейцарская технология экстрагирования коллагена</a:t>
            </a:r>
            <a:r>
              <a:rPr lang="en-US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Технология расчленения и конденсации </a:t>
            </a:r>
            <a:r>
              <a:rPr lang="ru-RU" altLang="zh-CN" sz="2200" b="1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биоориентириванных</a:t>
            </a: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комплексных ферментов;</a:t>
            </a:r>
            <a:endParaRPr lang="en-US" altLang="zh-CN" sz="22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Технология мембранного расчленения;</a:t>
            </a:r>
            <a:endParaRPr lang="en-US" altLang="zh-CN" sz="22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zh-CN" sz="22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Технология молекулярной ультрафильтрации.</a:t>
            </a:r>
            <a:endParaRPr lang="en-US" altLang="zh-CN" sz="22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7" descr="图片包含 室内, 餐桌&#10;&#10;已生成高可信度的说明">
            <a:extLst>
              <a:ext uri="{FF2B5EF4-FFF2-40B4-BE49-F238E27FC236}">
                <a16:creationId xmlns:a16="http://schemas.microsoft.com/office/drawing/2014/main" id="{384674AD-A318-4B46-94A0-CCF810C934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089"/>
            <a:ext cx="4866290" cy="61679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4703</TotalTime>
  <Words>648</Words>
  <Application>Microsoft Office PowerPoint</Application>
  <PresentationFormat>Широкоэкранный</PresentationFormat>
  <Paragraphs>82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微软雅黑</vt:lpstr>
      <vt:lpstr>宋体</vt:lpstr>
      <vt:lpstr>Arial</vt:lpstr>
      <vt:lpstr>Calibri</vt:lpstr>
      <vt:lpstr>Cambria</vt:lpstr>
      <vt:lpstr>Times New Roman</vt:lpstr>
      <vt:lpstr>Office 主题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ASUS</cp:lastModifiedBy>
  <cp:revision>210</cp:revision>
  <dcterms:created xsi:type="dcterms:W3CDTF">2017-04-14T02:01:00Z</dcterms:created>
  <dcterms:modified xsi:type="dcterms:W3CDTF">2018-07-31T13:33:57Z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