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46"/>
  </p:notesMasterIdLst>
  <p:sldIdLst>
    <p:sldId id="345" r:id="rId2"/>
    <p:sldId id="384" r:id="rId3"/>
    <p:sldId id="376" r:id="rId4"/>
    <p:sldId id="385" r:id="rId5"/>
    <p:sldId id="386" r:id="rId6"/>
    <p:sldId id="388" r:id="rId7"/>
    <p:sldId id="381" r:id="rId8"/>
    <p:sldId id="378" r:id="rId9"/>
    <p:sldId id="390" r:id="rId10"/>
    <p:sldId id="392" r:id="rId11"/>
    <p:sldId id="391" r:id="rId12"/>
    <p:sldId id="394" r:id="rId13"/>
    <p:sldId id="382" r:id="rId14"/>
    <p:sldId id="435" r:id="rId15"/>
    <p:sldId id="396" r:id="rId16"/>
    <p:sldId id="397" r:id="rId17"/>
    <p:sldId id="398" r:id="rId18"/>
    <p:sldId id="399" r:id="rId19"/>
    <p:sldId id="400" r:id="rId20"/>
    <p:sldId id="401" r:id="rId21"/>
    <p:sldId id="383" r:id="rId22"/>
    <p:sldId id="402" r:id="rId23"/>
    <p:sldId id="403" r:id="rId24"/>
    <p:sldId id="404" r:id="rId25"/>
    <p:sldId id="410" r:id="rId26"/>
    <p:sldId id="412" r:id="rId27"/>
    <p:sldId id="407" r:id="rId28"/>
    <p:sldId id="413" r:id="rId29"/>
    <p:sldId id="414" r:id="rId30"/>
    <p:sldId id="415" r:id="rId31"/>
    <p:sldId id="417" r:id="rId32"/>
    <p:sldId id="418" r:id="rId33"/>
    <p:sldId id="419" r:id="rId34"/>
    <p:sldId id="421" r:id="rId35"/>
    <p:sldId id="422" r:id="rId36"/>
    <p:sldId id="423" r:id="rId37"/>
    <p:sldId id="424" r:id="rId38"/>
    <p:sldId id="426" r:id="rId39"/>
    <p:sldId id="433" r:id="rId40"/>
    <p:sldId id="370" r:id="rId41"/>
    <p:sldId id="434" r:id="rId42"/>
    <p:sldId id="374" r:id="rId43"/>
    <p:sldId id="375" r:id="rId44"/>
    <p:sldId id="282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0AA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85342" autoAdjust="0"/>
  </p:normalViewPr>
  <p:slideViewPr>
    <p:cSldViewPr snapToGrid="0">
      <p:cViewPr varScale="1">
        <p:scale>
          <a:sx n="76" d="100"/>
          <a:sy n="76" d="100"/>
        </p:scale>
        <p:origin x="1320" y="53"/>
      </p:cViewPr>
      <p:guideLst>
        <p:guide orient="horz" pos="2166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FAC65C10-3709-4379-AA53-64C1EBDC1945}" type="datetimeFigureOut">
              <a:rPr lang="zh-CN" altLang="en-US" smtClean="0"/>
              <a:pPr/>
              <a:t>2018/3/22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D0A7ECAE-AB95-4919-AE55-679187F360F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214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7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zh-CN" dirty="0" smtClean="0">
                <a:latin typeface="微软雅黑" panose="020B0503020204020204" pitchFamily="34" charset="-122"/>
              </a:rPr>
              <a:t>Что</a:t>
            </a:r>
            <a:r>
              <a:rPr lang="ru-RU" altLang="zh-CN" baseline="0" dirty="0" smtClean="0">
                <a:latin typeface="微软雅黑" panose="020B0503020204020204" pitchFamily="34" charset="-122"/>
              </a:rPr>
              <a:t> такое пептиды.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67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72614-9E0C-4A01-BBA3-D87151907662}" type="slidenum">
              <a:rPr lang="zh-CN" altLang="en-US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551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8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zh-CN" dirty="0" smtClean="0">
                <a:latin typeface="微软雅黑" panose="020B0503020204020204" pitchFamily="34" charset="-122"/>
              </a:rPr>
              <a:t>Соевый пептид полностью растворим в воде. Пептид: белок с низким молекулярным весом.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68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BDFFA-6D68-4C07-A75D-39AA8D0DC339}" type="slidenum">
              <a:rPr lang="zh-CN" altLang="en-US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7104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zh-CN" dirty="0" smtClean="0">
                <a:latin typeface="微软雅黑" panose="020B0503020204020204" pitchFamily="34" charset="-122"/>
              </a:rPr>
              <a:t>Всасывание</a:t>
            </a:r>
            <a:r>
              <a:rPr lang="zh-CN" altLang="en-US" dirty="0" smtClean="0">
                <a:latin typeface="微软雅黑" panose="020B0503020204020204" pitchFamily="34" charset="-122"/>
              </a:rPr>
              <a:t>：</a:t>
            </a:r>
            <a:r>
              <a:rPr lang="ru-RU" altLang="zh-CN" dirty="0" smtClean="0">
                <a:latin typeface="微软雅黑" panose="020B0503020204020204" pitchFamily="34" charset="-122"/>
              </a:rPr>
              <a:t>аминокислоты.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2843D5-C702-460D-99CB-8DFA7AA4D7A8}" type="slidenum">
              <a:rPr lang="zh-CN" altLang="en-US">
                <a:latin typeface="微软雅黑" panose="020B0503020204020204" pitchFamily="34" charset="-122"/>
              </a:rPr>
              <a:pPr>
                <a:spcBef>
                  <a:spcPct val="0"/>
                </a:spcBef>
              </a:pPr>
              <a:t>25</a:t>
            </a:fld>
            <a:endParaRPr lang="en-US" altLang="zh-CN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843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5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zh-CN" dirty="0" smtClean="0">
                <a:latin typeface="微软雅黑" panose="020B0503020204020204" pitchFamily="34" charset="-122"/>
              </a:rPr>
              <a:t>Вкус. Эффективность и баланс, коэффициент использования. В особых случаях пептиды всегда показывают хороший результат. Некоторые</a:t>
            </a:r>
            <a:r>
              <a:rPr lang="ru-RU" altLang="zh-CN" baseline="0" dirty="0" smtClean="0">
                <a:latin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</a:rPr>
              <a:t>AA</a:t>
            </a:r>
            <a:r>
              <a:rPr lang="ru-RU" altLang="zh-CN" dirty="0" smtClean="0">
                <a:latin typeface="微软雅黑" panose="020B0503020204020204" pitchFamily="34" charset="-122"/>
              </a:rPr>
              <a:t> нельзя</a:t>
            </a:r>
            <a:r>
              <a:rPr lang="ru-RU" altLang="zh-CN" baseline="0" dirty="0" smtClean="0">
                <a:latin typeface="微软雅黑" panose="020B0503020204020204" pitchFamily="34" charset="-122"/>
              </a:rPr>
              <a:t> отдельно применять в больших количествах.  По большинству показателей пептиды очень хороши.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51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E9D16-1973-4BB6-BFD2-CF6459048073}" type="slidenum">
              <a:rPr lang="zh-CN" altLang="en-US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9054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6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运动后，肌肉的损伤。肌肉酸痛，产生</a:t>
            </a:r>
            <a:r>
              <a:rPr lang="en-US" altLang="zh-CN" dirty="0">
                <a:latin typeface="微软雅黑" panose="020B0503020204020204" pitchFamily="34" charset="-122"/>
              </a:rPr>
              <a:t>CPK</a:t>
            </a:r>
            <a:r>
              <a:rPr lang="zh-CN" altLang="en-US" dirty="0">
                <a:latin typeface="微软雅黑" panose="020B0503020204020204" pitchFamily="34" charset="-122"/>
              </a:rPr>
              <a:t>，作为疼痛的程度。</a:t>
            </a:r>
            <a:r>
              <a:rPr lang="en-US" altLang="zh-CN" dirty="0">
                <a:latin typeface="微软雅黑" panose="020B0503020204020204" pitchFamily="34" charset="-122"/>
              </a:rPr>
              <a:t>CPK</a:t>
            </a:r>
            <a:r>
              <a:rPr lang="zh-CN" altLang="en-US" dirty="0">
                <a:latin typeface="微软雅黑" panose="020B0503020204020204" pitchFamily="34" charset="-122"/>
              </a:rPr>
              <a:t>代表</a:t>
            </a:r>
          </a:p>
        </p:txBody>
      </p:sp>
      <p:sp>
        <p:nvSpPr>
          <p:cNvPr id="176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7D26A-9889-46AF-A3D8-9B67839B1D85}" type="slidenum">
              <a:rPr lang="zh-CN" altLang="en-US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5929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7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7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ED420-8F02-49EC-B17E-2DCF49348EAE}" type="slidenum">
              <a:rPr lang="zh-CN" altLang="en-US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0381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8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zh-CN" dirty="0" smtClean="0">
                <a:latin typeface="微软雅黑" panose="020B0503020204020204" pitchFamily="34" charset="-122"/>
              </a:rPr>
              <a:t>Через</a:t>
            </a:r>
            <a:r>
              <a:rPr lang="ru-RU" altLang="zh-CN" baseline="0" dirty="0" smtClean="0">
                <a:latin typeface="微软雅黑" panose="020B0503020204020204" pitchFamily="34" charset="-122"/>
              </a:rPr>
              <a:t> 30 минут после занятий спортом нет никакой реакции. После сна </a:t>
            </a:r>
            <a:r>
              <a:rPr lang="ru-RU" altLang="zh-CN" baseline="0" dirty="0" err="1" smtClean="0">
                <a:latin typeface="微软雅黑" panose="020B0503020204020204" pitchFamily="34" charset="-122"/>
              </a:rPr>
              <a:t>креатинфосфокиназа</a:t>
            </a:r>
            <a:r>
              <a:rPr lang="ru-RU" altLang="zh-CN" baseline="0" dirty="0" smtClean="0">
                <a:latin typeface="微软雅黑" panose="020B0503020204020204" pitchFamily="34" charset="-122"/>
              </a:rPr>
              <a:t> резко возросла. Поскольку мышцы полностью состоят из белков, после употребления пептидов  мышцы восстанавливаются гораздо быстрее и ноющие боли в ногах проходят.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ru-RU" altLang="zh-CN" dirty="0" smtClean="0">
                <a:latin typeface="微软雅黑" panose="020B0503020204020204" pitchFamily="34" charset="-122"/>
              </a:rPr>
              <a:t>При операциях. Заживление ран – это процесс роста мышцы и кожи (белка). Заживление возможно только при</a:t>
            </a:r>
            <a:r>
              <a:rPr lang="ru-RU" altLang="zh-CN" baseline="0" dirty="0" smtClean="0">
                <a:latin typeface="微软雅黑" panose="020B0503020204020204" pitchFamily="34" charset="-122"/>
              </a:rPr>
              <a:t> повышении питания всего организма. Увеличивается восстановительная способность организма.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8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01D16-7643-4E77-8A64-8ADF6274F6C9}" type="slidenum">
              <a:rPr lang="zh-CN" altLang="en-US"/>
              <a:pPr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8639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dirty="0">
              <a:latin typeface="微软雅黑" panose="020B0503020204020204" pitchFamily="34" charset="-122"/>
            </a:endParaRPr>
          </a:p>
        </p:txBody>
      </p:sp>
      <p:sp>
        <p:nvSpPr>
          <p:cNvPr id="13517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7BD8009-94BE-49E2-B545-25CFA32A5EB2}" type="slidenum">
              <a:rPr kumimoji="1" lang="ja-JP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32</a:t>
            </a:fld>
            <a:endParaRPr kumimoji="1" lang="ja-JP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97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7ECAE-AB95-4919-AE55-679187F360F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872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1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zh-CN" dirty="0" smtClean="0">
                <a:latin typeface="微软雅黑" panose="020B0503020204020204" pitchFamily="34" charset="-122"/>
              </a:rPr>
              <a:t>Пожилые люди, пьют пептиды.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81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0B659-19D7-49CA-9756-2C7D1C7CD1A8}" type="slidenum">
              <a:rPr lang="zh-CN" altLang="en-US"/>
              <a:pPr/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584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2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zh-CN" dirty="0" smtClean="0">
                <a:latin typeface="微软雅黑" panose="020B0503020204020204" pitchFamily="34" charset="-122"/>
              </a:rPr>
              <a:t>Придает силу, укрепляет суставы. 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82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41D8A-EBAB-4152-8F9D-9035B60AB0FE}" type="slidenum">
              <a:rPr lang="zh-CN" altLang="en-US"/>
              <a:pPr/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6988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3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白血球的浓度下降。炎症指数。低烧。老人经常处在低烧状态。检查没有毛病。肌肉拉伤，导致炎症。老人消化能力慢，不能都用在愈合肌肉方面。</a:t>
            </a:r>
            <a:endParaRPr lang="en-US" altLang="zh-CN" dirty="0">
              <a:latin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</a:rPr>
              <a:t>喝了大豆肽，白血球马上降下来，精神状况改善。</a:t>
            </a:r>
          </a:p>
        </p:txBody>
      </p:sp>
      <p:sp>
        <p:nvSpPr>
          <p:cNvPr id="183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D3856-B866-473F-990E-DA4389F0A870}" type="slidenum">
              <a:rPr lang="zh-CN" altLang="en-US"/>
              <a:pPr/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5445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4435" name="备注占位符 2"/>
          <p:cNvSpPr>
            <a:spLocks noGrp="1" noRot="1" noChangeAspect="1" noChangeArrowheads="1" noTextEdit="1"/>
          </p:cNvSpPr>
          <p:nvPr>
            <p:ph type="body" idx="1"/>
          </p:nvPr>
        </p:nvSpPr>
        <p:spPr bwMode="auto">
          <a:xfrm>
            <a:off x="1219200" y="786984"/>
            <a:ext cx="5121275" cy="3942726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22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7ECAE-AB95-4919-AE55-679187F360F7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512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7ECAE-AB95-4919-AE55-679187F360F7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138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2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6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zh-CN" dirty="0" smtClean="0">
                <a:latin typeface="微软雅黑" panose="020B0503020204020204" pitchFamily="34" charset="-122"/>
              </a:rPr>
              <a:t>Скажите, какой</a:t>
            </a:r>
            <a:r>
              <a:rPr lang="ru-RU" altLang="zh-CN" baseline="0" dirty="0" smtClean="0">
                <a:latin typeface="微软雅黑" panose="020B0503020204020204" pitchFamily="34" charset="-122"/>
              </a:rPr>
              <a:t> лучше впитывается?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66916" name="灯片编号占位符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19" tIns="45809" rIns="91619" bIns="45809" anchor="b"/>
          <a:lstStyle/>
          <a:p>
            <a:pPr algn="r" defTabSz="915670"/>
            <a:fld id="{55C0F027-42FE-4D9F-B5DB-AA1A42E47684}" type="slidenum"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pPr algn="r" defTabSz="915670"/>
              <a:t>22</a:t>
            </a:fld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234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5045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56FC8DBB-AC1E-4849-AF63-A2C067AD5F3E}" type="datetimeFigureOut">
              <a:rPr lang="zh-CN" altLang="en-US" smtClean="0"/>
              <a:pPr/>
              <a:t>2018/3/22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748A27D-21D4-44BB-A139-AF005AC520F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06340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617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p:transition spd="slow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318" y="614363"/>
            <a:ext cx="9357783" cy="67786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8"/>
          <p:cNvSpPr/>
          <p:nvPr userDrawn="1"/>
        </p:nvSpPr>
        <p:spPr bwMode="gray">
          <a:xfrm>
            <a:off x="2" y="0"/>
            <a:ext cx="12190412" cy="37570"/>
          </a:xfrm>
          <a:prstGeom prst="rect">
            <a:avLst/>
          </a:prstGeom>
          <a:solidFill>
            <a:srgbClr val="B3E900"/>
          </a:solidFill>
        </p:spPr>
        <p:txBody>
          <a:bodyPr lIns="94684" tIns="94684" rIns="94684" bIns="94684" rtlCol="0" anchor="ctr">
            <a:noAutofit/>
          </a:bodyPr>
          <a:lstStyle/>
          <a:p>
            <a:pPr algn="ctr"/>
            <a:endParaRPr lang="de-DE" sz="900" b="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Rechteck 6"/>
          <p:cNvSpPr/>
          <p:nvPr userDrawn="1"/>
        </p:nvSpPr>
        <p:spPr bwMode="gray">
          <a:xfrm>
            <a:off x="1" y="0"/>
            <a:ext cx="12192922" cy="34804"/>
          </a:xfrm>
          <a:prstGeom prst="rect">
            <a:avLst/>
          </a:prstGeom>
          <a:solidFill>
            <a:srgbClr val="B3E900"/>
          </a:solidFill>
        </p:spPr>
        <p:txBody>
          <a:bodyPr lIns="94684" tIns="94684" rIns="94684" bIns="94684" rtlCol="0" anchor="ctr">
            <a:noAutofit/>
          </a:bodyPr>
          <a:lstStyle/>
          <a:p>
            <a:pPr algn="ctr"/>
            <a:endParaRPr lang="de-DE" sz="900" b="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图片 4" descr="图片1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4AFD594-74C8-4841-87D0-D12367A1611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2" y="34804"/>
            <a:ext cx="1182689" cy="687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png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7.bin"/><Relationship Id="rId21" Type="http://schemas.openxmlformats.org/officeDocument/2006/relationships/image" Target="../media/image55.png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png"/><Relationship Id="rId11" Type="http://schemas.openxmlformats.org/officeDocument/2006/relationships/image" Target="../media/image56.jpe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52.png"/><Relationship Id="rId10" Type="http://schemas.openxmlformats.org/officeDocument/2006/relationships/image" Target="../media/image50.png"/><Relationship Id="rId19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95" y="1061884"/>
            <a:ext cx="6486490" cy="3482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0" y="3942836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zh-CN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Возглавляем и направляем революцию питания человечества в 21 веке</a:t>
            </a:r>
            <a:endParaRPr lang="en-US" altLang="zh-CN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>
            <a:spLocks noChangeArrowheads="1"/>
          </p:cNvSpPr>
          <p:nvPr/>
        </p:nvSpPr>
        <p:spPr bwMode="auto">
          <a:xfrm>
            <a:off x="1060174" y="458702"/>
            <a:ext cx="9409043" cy="5847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zh-CN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Изменение возраста и изменение пищеварения</a:t>
            </a:r>
            <a:endParaRPr lang="ja-JP" altLang="en-US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>
            <a:spLocks noChangeArrowheads="1"/>
          </p:cNvSpPr>
          <p:nvPr/>
        </p:nvSpPr>
        <p:spPr bwMode="auto">
          <a:xfrm>
            <a:off x="394297" y="1091821"/>
            <a:ext cx="7084677" cy="147732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altLang="zh-CN" sz="2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 увеличением возраста ослабевает функция пищеварения</a:t>
            </a:r>
            <a:r>
              <a:rPr lang="ja-JP" altLang="en-US" sz="2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G丸ｺﾞｼｯｸM-PRO" pitchFamily="50" charset="-128"/>
              </a:rPr>
              <a:t>　　　　　　　　　　　　　　　</a:t>
            </a:r>
            <a:endParaRPr lang="zh-CN" altLang="en-US" sz="2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HG丸ｺﾞｼｯｸM-PRO" pitchFamily="50" charset="-128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ru-RU" altLang="zh-CN" sz="2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Активность пищеварительного фермента, отвечающего за переваривание белка, заметно ослабевает </a:t>
            </a:r>
            <a:r>
              <a:rPr lang="ja-JP" altLang="en-US" sz="2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G丸ｺﾞｼｯｸM-PRO" pitchFamily="50" charset="-128"/>
              </a:rPr>
              <a:t>→</a:t>
            </a:r>
            <a:r>
              <a:rPr lang="ru-RU" altLang="ja-JP" sz="2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G丸ｺﾞｼｯｸM-PRO" pitchFamily="50" charset="-128"/>
              </a:rPr>
              <a:t> замедляется воспроизводство клеток, атрофируются мышцы</a:t>
            </a:r>
            <a: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   </a:t>
            </a:r>
            <a:r>
              <a:rPr lang="ja-JP" altLang="en-US" sz="2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HG丸ｺﾞｼｯｸM-PRO" pitchFamily="50" charset="-128"/>
              </a:rPr>
              <a:t>　　　　　</a:t>
            </a:r>
            <a:endParaRPr lang="zh-CN" altLang="en-US" sz="2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HG丸ｺﾞｼｯｸM-PRO" pitchFamily="50" charset="-128"/>
            </a:endParaRPr>
          </a:p>
        </p:txBody>
      </p:sp>
      <p:grpSp>
        <p:nvGrpSpPr>
          <p:cNvPr id="10" name="Group 6"/>
          <p:cNvGrpSpPr/>
          <p:nvPr/>
        </p:nvGrpSpPr>
        <p:grpSpPr bwMode="auto">
          <a:xfrm>
            <a:off x="597159" y="2729948"/>
            <a:ext cx="6912684" cy="3804133"/>
            <a:chOff x="-25445" y="-761881"/>
            <a:chExt cx="5047171" cy="43672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1" name="Group 7"/>
            <p:cNvGrpSpPr/>
            <p:nvPr/>
          </p:nvGrpSpPr>
          <p:grpSpPr bwMode="auto">
            <a:xfrm>
              <a:off x="-25445" y="-761881"/>
              <a:ext cx="4889336" cy="4367213"/>
              <a:chOff x="-13" y="-392"/>
              <a:chExt cx="2498" cy="2247"/>
            </a:xfrm>
          </p:grpSpPr>
          <p:graphicFrame>
            <p:nvGraphicFramePr>
              <p:cNvPr id="1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8288347"/>
                  </p:ext>
                </p:extLst>
              </p:nvPr>
            </p:nvGraphicFramePr>
            <p:xfrm>
              <a:off x="-13" y="-392"/>
              <a:ext cx="2498" cy="2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83" r:id="rId4" imgW="6485714" imgH="6058746" progId="">
                      <p:embed/>
                    </p:oleObj>
                  </mc:Choice>
                  <mc:Fallback>
                    <p:oleObj r:id="rId4" imgW="6485714" imgH="6058746" progId="">
                      <p:embed/>
                      <p:pic>
                        <p:nvPicPr>
                          <p:cNvPr id="0" name="Picture 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3" y="-392"/>
                            <a:ext cx="2498" cy="22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Oval 4"/>
              <p:cNvSpPr>
                <a:spLocks noChangeArrowheads="1"/>
              </p:cNvSpPr>
              <p:nvPr/>
            </p:nvSpPr>
            <p:spPr bwMode="auto">
              <a:xfrm>
                <a:off x="1537" y="1047"/>
                <a:ext cx="727" cy="27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zh-CN" b="1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endParaRPr>
              </a:p>
            </p:txBody>
          </p:sp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>
                <a:off x="959" y="-293"/>
                <a:ext cx="1418" cy="302"/>
              </a:xfrm>
              <a:prstGeom prst="wedgeRoundRectCallout">
                <a:avLst>
                  <a:gd name="adj1" fmla="val -43097"/>
                  <a:gd name="adj2" fmla="val 97440"/>
                  <a:gd name="adj3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pPr eaLnBrk="1" hangingPunct="1"/>
                <a:r>
                  <a:rPr lang="ru-RU" altLang="zh-CN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  <a:sym typeface="Arial" pitchFamily="34" charset="0"/>
                  </a:rPr>
                  <a:t>Изменение активности пищеварительных ферментов с возрастом</a:t>
                </a:r>
                <a:endParaRPr lang="ja-JP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 Box 10"/>
            <p:cNvSpPr>
              <a:spLocks noChangeArrowheads="1"/>
            </p:cNvSpPr>
            <p:nvPr/>
          </p:nvSpPr>
          <p:spPr bwMode="auto">
            <a:xfrm>
              <a:off x="2954677" y="2507958"/>
              <a:ext cx="1938750" cy="318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ru-RU" altLang="zh-CN" sz="12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Ферменты, переваривающие </a:t>
              </a:r>
              <a:r>
                <a:rPr lang="ru-RU" altLang="zh-CN" sz="1200" b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белки</a:t>
              </a:r>
              <a:endParaRPr lang="zh-CN" alt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>
              <a:spLocks noChangeArrowheads="1"/>
            </p:cNvSpPr>
            <p:nvPr/>
          </p:nvSpPr>
          <p:spPr bwMode="auto">
            <a:xfrm>
              <a:off x="2825535" y="1103725"/>
              <a:ext cx="2196191" cy="318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ru-RU" altLang="zh-CN" sz="1200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Ферменты, переваривающие </a:t>
              </a:r>
              <a:r>
                <a:rPr lang="ru-RU" altLang="zh-CN" sz="1200" b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крахмал</a:t>
              </a:r>
              <a:endParaRPr lang="zh-CN" alt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2"/>
            <p:cNvSpPr>
              <a:spLocks noChangeArrowheads="1"/>
            </p:cNvSpPr>
            <p:nvPr/>
          </p:nvSpPr>
          <p:spPr bwMode="auto">
            <a:xfrm>
              <a:off x="2825536" y="490526"/>
              <a:ext cx="2038356" cy="318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ru-RU" altLang="zh-CN" sz="1200" b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Ферменты, переваривающие жиры</a:t>
              </a:r>
              <a:endParaRPr lang="zh-CN" alt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837491"/>
              </p:ext>
            </p:extLst>
          </p:nvPr>
        </p:nvGraphicFramePr>
        <p:xfrm>
          <a:off x="7726363" y="1746250"/>
          <a:ext cx="4144962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4" name="Точечный рисунок" r:id="rId6" imgW="4420217" imgH="5304762" progId="Paint.Picture">
                  <p:embed/>
                </p:oleObj>
              </mc:Choice>
              <mc:Fallback>
                <p:oleObj name="Точечный рисунок" r:id="rId6" imgW="4420217" imgH="5304762" progId="Paint.Picture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363" y="1746250"/>
                        <a:ext cx="4144962" cy="4975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4">
            <a:extLst>
              <a:ext uri="{FF2B5EF4-FFF2-40B4-BE49-F238E27FC236}">
                <a16:creationId xmlns="" xmlns:a16="http://schemas.microsoft.com/office/drawing/2014/main" id="{3FCB1686-6BCF-4685-A45C-13331169325E}"/>
              </a:ext>
            </a:extLst>
          </p:cNvPr>
          <p:cNvGrpSpPr/>
          <p:nvPr/>
        </p:nvGrpSpPr>
        <p:grpSpPr>
          <a:xfrm>
            <a:off x="9400478" y="-401443"/>
            <a:ext cx="2900932" cy="1200330"/>
            <a:chOff x="9400478" y="-401443"/>
            <a:chExt cx="2900932" cy="829687"/>
          </a:xfrm>
        </p:grpSpPr>
        <p:sp>
          <p:nvSpPr>
            <p:cNvPr id="23" name="流程图: 延期 5">
              <a:extLst>
                <a:ext uri="{FF2B5EF4-FFF2-40B4-BE49-F238E27FC236}">
                  <a16:creationId xmlns="" xmlns:a16="http://schemas.microsoft.com/office/drawing/2014/main" id="{60F0F337-812C-4BC3-AD28-789645A3D1FA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7">
              <a:extLst>
                <a:ext uri="{FF2B5EF4-FFF2-40B4-BE49-F238E27FC236}">
                  <a16:creationId xmlns="" xmlns:a16="http://schemas.microsoft.com/office/drawing/2014/main" id="{0A98B570-E3A5-4247-B469-D1FA71E2BBD2}"/>
                </a:ext>
              </a:extLst>
            </p:cNvPr>
            <p:cNvSpPr/>
            <p:nvPr/>
          </p:nvSpPr>
          <p:spPr>
            <a:xfrm>
              <a:off x="9710612" y="-401443"/>
              <a:ext cx="2590798" cy="82968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2. Старение тела и изменение 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остояния здоровья </a:t>
              </a:r>
              <a:endParaRPr lang="ru-RU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2"/>
          <p:cNvSpPr>
            <a:spLocks noChangeArrowheads="1"/>
          </p:cNvSpPr>
          <p:nvPr/>
        </p:nvSpPr>
        <p:spPr bwMode="auto">
          <a:xfrm>
            <a:off x="8192539" y="1822839"/>
            <a:ext cx="65288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ru-RU" altLang="zh-CN" sz="1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25 лет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12"/>
          <p:cNvSpPr>
            <a:spLocks noChangeArrowheads="1"/>
          </p:cNvSpPr>
          <p:nvPr/>
        </p:nvSpPr>
        <p:spPr bwMode="auto">
          <a:xfrm>
            <a:off x="10882866" y="1746244"/>
            <a:ext cx="65288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ru-RU" altLang="zh-CN" sz="1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75 лет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 Box 12"/>
          <p:cNvSpPr>
            <a:spLocks noChangeArrowheads="1"/>
          </p:cNvSpPr>
          <p:nvPr/>
        </p:nvSpPr>
        <p:spPr bwMode="auto">
          <a:xfrm>
            <a:off x="9556206" y="2292150"/>
            <a:ext cx="65288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ru-RU" altLang="zh-CN" sz="1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Жиры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 Box 12"/>
          <p:cNvSpPr>
            <a:spLocks noChangeArrowheads="1"/>
          </p:cNvSpPr>
          <p:nvPr/>
        </p:nvSpPr>
        <p:spPr bwMode="auto">
          <a:xfrm rot="540086">
            <a:off x="9157778" y="3554097"/>
            <a:ext cx="1244667" cy="18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ru-RU" altLang="zh-CN" sz="105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Костные ткани</a:t>
            </a:r>
            <a:endParaRPr lang="zh-CN" altLang="en-US" sz="105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Text Box 12"/>
          <p:cNvSpPr>
            <a:spLocks noChangeArrowheads="1"/>
          </p:cNvSpPr>
          <p:nvPr/>
        </p:nvSpPr>
        <p:spPr bwMode="auto">
          <a:xfrm>
            <a:off x="9211717" y="4124182"/>
            <a:ext cx="12575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ru-RU" altLang="zh-CN" sz="1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Вода внутри клеток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Text Box 12"/>
          <p:cNvSpPr>
            <a:spLocks noChangeArrowheads="1"/>
          </p:cNvSpPr>
          <p:nvPr/>
        </p:nvSpPr>
        <p:spPr bwMode="auto">
          <a:xfrm>
            <a:off x="9211717" y="5488142"/>
            <a:ext cx="142518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ru-RU" altLang="zh-CN" sz="1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Вода вне клеток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217" y="1499858"/>
            <a:ext cx="3417368" cy="2952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615" y="1481817"/>
            <a:ext cx="2727821" cy="298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206" y="4541697"/>
            <a:ext cx="4621426" cy="2308324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Если поступившая пища не может быть переварена, она напрямую выводится наружу и не имеет питательной ценности для организма.</a:t>
            </a:r>
          </a:p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Только </a:t>
            </a:r>
            <a:r>
              <a:rPr lang="ru-RU" altLang="zh-CN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впитавшаяся в кишечнике в </a:t>
            </a:r>
            <a:r>
              <a:rPr lang="ru-RU" altLang="zh-CN" sz="1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кровь пища может быть использована организмом человека. </a:t>
            </a:r>
            <a:endParaRPr lang="zh-CN" altLang="en-US" sz="1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30343" y="4593919"/>
            <a:ext cx="6747993" cy="2308324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Только впитавшиеся в кишечнике, поступившие в кровь </a:t>
            </a:r>
            <a:r>
              <a:rPr lang="ru-RU" altLang="zh-CN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затем доставленные до </a:t>
            </a:r>
            <a:r>
              <a:rPr lang="ru-RU" altLang="zh-CN" sz="1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разных точек организма питательные вещества могут питать клетки и органы, и только тогда возможно поддержание нормального обмена веществ. </a:t>
            </a:r>
          </a:p>
          <a:p>
            <a:pPr>
              <a:lnSpc>
                <a:spcPct val="150000"/>
              </a:lnSpc>
            </a:pPr>
            <a:r>
              <a:rPr lang="ru-RU" altLang="zh-CN" sz="1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Длительный дефицит белка, превышение переваренного над усвоенным могут привести к отрицательному азотистому балансу.</a:t>
            </a:r>
            <a:endParaRPr lang="zh-CN" altLang="en-US" sz="1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662118" y="670484"/>
            <a:ext cx="4695566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 пищеварительном тракте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7209274" y="662302"/>
            <a:ext cx="2790132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 теле человека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4">
            <a:extLst>
              <a:ext uri="{FF2B5EF4-FFF2-40B4-BE49-F238E27FC236}">
                <a16:creationId xmlns="" xmlns:a16="http://schemas.microsoft.com/office/drawing/2014/main" id="{3FCB1686-6BCF-4685-A45C-13331169325E}"/>
              </a:ext>
            </a:extLst>
          </p:cNvPr>
          <p:cNvGrpSpPr/>
          <p:nvPr/>
        </p:nvGrpSpPr>
        <p:grpSpPr>
          <a:xfrm>
            <a:off x="8944013" y="-401443"/>
            <a:ext cx="3357397" cy="1200330"/>
            <a:chOff x="9400478" y="-401443"/>
            <a:chExt cx="2900932" cy="829687"/>
          </a:xfrm>
        </p:grpSpPr>
        <p:sp>
          <p:nvSpPr>
            <p:cNvPr id="17" name="流程图: 延期 5">
              <a:extLst>
                <a:ext uri="{FF2B5EF4-FFF2-40B4-BE49-F238E27FC236}">
                  <a16:creationId xmlns="" xmlns:a16="http://schemas.microsoft.com/office/drawing/2014/main" id="{60F0F337-812C-4BC3-AD28-789645A3D1FA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矩形 7">
              <a:extLst>
                <a:ext uri="{FF2B5EF4-FFF2-40B4-BE49-F238E27FC236}">
                  <a16:creationId xmlns="" xmlns:a16="http://schemas.microsoft.com/office/drawing/2014/main" id="{0A98B570-E3A5-4247-B469-D1FA71E2BBD2}"/>
                </a:ext>
              </a:extLst>
            </p:cNvPr>
            <p:cNvSpPr/>
            <p:nvPr/>
          </p:nvSpPr>
          <p:spPr>
            <a:xfrm>
              <a:off x="9710612" y="-401443"/>
              <a:ext cx="2590798" cy="82968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2. Старение тела и изменение 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остояния здоровья </a:t>
              </a:r>
              <a:endParaRPr lang="ru-RU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671378" y="2142386"/>
            <a:ext cx="7742632" cy="101566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Поступление</a:t>
            </a:r>
            <a:r>
              <a:rPr lang="zh-CN" altLang="en-US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≠  </a:t>
            </a: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Усвоение</a:t>
            </a:r>
          </a:p>
          <a:p>
            <a:r>
              <a:rPr lang="ru-RU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                                    (влияние пищеварительной способности</a:t>
            </a:r>
            <a:r>
              <a:rPr lang="zh-CN" altLang="en-US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）</a:t>
            </a:r>
            <a:endParaRPr lang="zh-CN" altLang="en-US" sz="20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671378" y="3873869"/>
            <a:ext cx="8615051" cy="101566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Усвоение</a:t>
            </a:r>
            <a:r>
              <a:rPr lang="zh-CN" altLang="en-US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≠  </a:t>
            </a: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Использование</a:t>
            </a:r>
          </a:p>
          <a:p>
            <a:r>
              <a:rPr lang="ru-RU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zh-CN" altLang="en-US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（</a:t>
            </a:r>
            <a:r>
              <a:rPr lang="ru-RU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влияние баланса аминокислот</a:t>
            </a:r>
            <a:r>
              <a:rPr lang="zh-CN" altLang="en-US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）</a:t>
            </a:r>
            <a:endParaRPr lang="zh-CN" altLang="en-US" sz="20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Box 58"/>
          <p:cNvSpPr txBox="1"/>
          <p:nvPr/>
        </p:nvSpPr>
        <p:spPr>
          <a:xfrm>
            <a:off x="8118582" y="800986"/>
            <a:ext cx="3872279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(вопрос) </a:t>
            </a: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количества</a:t>
            </a:r>
            <a:endParaRPr lang="zh-CN" altLang="en-US" sz="40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Box 59"/>
          <p:cNvSpPr txBox="1"/>
          <p:nvPr/>
        </p:nvSpPr>
        <p:spPr>
          <a:xfrm>
            <a:off x="8635315" y="5091686"/>
            <a:ext cx="4949488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altLang="zh-CN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(вопрос) </a:t>
            </a: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качества</a:t>
            </a:r>
            <a:endParaRPr lang="zh-CN" altLang="en-US" sz="40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rot="16200000" flipH="1">
            <a:off x="8624895" y="3347351"/>
            <a:ext cx="3405931" cy="8389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0375143" y="1172893"/>
            <a:ext cx="18473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ru-RU" altLang="zh-CN" b="1" dirty="0" smtClean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endParaRPr lang="zh-CN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4">
            <a:extLst>
              <a:ext uri="{FF2B5EF4-FFF2-40B4-BE49-F238E27FC236}">
                <a16:creationId xmlns="" xmlns:a16="http://schemas.microsoft.com/office/drawing/2014/main" id="{3FCB1686-6BCF-4685-A45C-13331169325E}"/>
              </a:ext>
            </a:extLst>
          </p:cNvPr>
          <p:cNvGrpSpPr/>
          <p:nvPr/>
        </p:nvGrpSpPr>
        <p:grpSpPr>
          <a:xfrm>
            <a:off x="9400478" y="-401443"/>
            <a:ext cx="2900932" cy="1200330"/>
            <a:chOff x="9400478" y="-401443"/>
            <a:chExt cx="2900932" cy="829687"/>
          </a:xfrm>
        </p:grpSpPr>
        <p:sp>
          <p:nvSpPr>
            <p:cNvPr id="13" name="流程图: 延期 5">
              <a:extLst>
                <a:ext uri="{FF2B5EF4-FFF2-40B4-BE49-F238E27FC236}">
                  <a16:creationId xmlns="" xmlns:a16="http://schemas.microsoft.com/office/drawing/2014/main" id="{60F0F337-812C-4BC3-AD28-789645A3D1FA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7">
              <a:extLst>
                <a:ext uri="{FF2B5EF4-FFF2-40B4-BE49-F238E27FC236}">
                  <a16:creationId xmlns="" xmlns:a16="http://schemas.microsoft.com/office/drawing/2014/main" id="{0A98B570-E3A5-4247-B469-D1FA71E2BBD2}"/>
                </a:ext>
              </a:extLst>
            </p:cNvPr>
            <p:cNvSpPr/>
            <p:nvPr/>
          </p:nvSpPr>
          <p:spPr>
            <a:xfrm>
              <a:off x="9710612" y="-401443"/>
              <a:ext cx="2590798" cy="82968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2. Старение тела и изменение 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остояния здоровья </a:t>
              </a:r>
              <a:endParaRPr lang="ru-RU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104427"/>
      </p:ext>
    </p:extLst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1430" y="2271155"/>
            <a:ext cx="6245678" cy="196976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ru-RU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Часть 3. Важность белков</a:t>
            </a:r>
          </a:p>
          <a:p>
            <a:pPr marL="0" lvl="1">
              <a:lnSpc>
                <a:spcPct val="150000"/>
              </a:lnSpc>
            </a:pPr>
            <a:r>
              <a:rPr lang="ru-RU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д</a:t>
            </a:r>
            <a:r>
              <a:rPr lang="ru-RU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ля здоровья человека</a:t>
            </a:r>
            <a:endParaRPr lang="zh-CN" altLang="en-US" sz="4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421236" y="2010285"/>
            <a:ext cx="0" cy="2565899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盒子抽屉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1460" y="2373064"/>
            <a:ext cx="2829583" cy="24192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0EB404AC-5A13-4F55-B8BB-B1F6EC6D75BB}"/>
              </a:ext>
            </a:extLst>
          </p:cNvPr>
          <p:cNvGrpSpPr/>
          <p:nvPr/>
        </p:nvGrpSpPr>
        <p:grpSpPr>
          <a:xfrm>
            <a:off x="9400478" y="-425087"/>
            <a:ext cx="3011462" cy="830997"/>
            <a:chOff x="9400478" y="-425087"/>
            <a:chExt cx="3011462" cy="830997"/>
          </a:xfrm>
        </p:grpSpPr>
        <p:sp>
          <p:nvSpPr>
            <p:cNvPr id="6" name="流程图: 延期 5">
              <a:extLst>
                <a:ext uri="{FF2B5EF4-FFF2-40B4-BE49-F238E27FC236}">
                  <a16:creationId xmlns="" xmlns:a16="http://schemas.microsoft.com/office/drawing/2014/main" id="{718A204A-84FA-4D17-B943-980D7FEEA701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AEEDAABB-3B90-4D76-9809-1C74D9AAD4FF}"/>
                </a:ext>
              </a:extLst>
            </p:cNvPr>
            <p:cNvSpPr/>
            <p:nvPr/>
          </p:nvSpPr>
          <p:spPr>
            <a:xfrm>
              <a:off x="9679022" y="-425087"/>
              <a:ext cx="2732918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3. Важность белков</a:t>
              </a:r>
            </a:p>
            <a:p>
              <a:pPr marL="0" lvl="1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для здоровья 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человека</a:t>
              </a:r>
              <a:endParaRPr lang="zh-CN" altLang="en-US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40654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091" y="314870"/>
            <a:ext cx="9773437" cy="6699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altLang="zh-CN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тела человека и белки </a:t>
            </a:r>
            <a:endParaRPr lang="zh-CN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5412" name="Text Box 4"/>
          <p:cNvSpPr txBox="1">
            <a:spLocks noChangeArrowheads="1"/>
          </p:cNvSpPr>
          <p:nvPr/>
        </p:nvSpPr>
        <p:spPr bwMode="auto">
          <a:xfrm>
            <a:off x="4181027" y="2212433"/>
            <a:ext cx="2010833" cy="40005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Вода - </a:t>
            </a:r>
            <a:r>
              <a:rPr lang="en-US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60</a:t>
            </a:r>
            <a:r>
              <a:rPr lang="en-US" altLang="zh-CN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785413" name="Text Box 5"/>
          <p:cNvSpPr txBox="1">
            <a:spLocks noChangeArrowheads="1"/>
          </p:cNvSpPr>
          <p:nvPr/>
        </p:nvSpPr>
        <p:spPr bwMode="auto">
          <a:xfrm>
            <a:off x="6716475" y="1846393"/>
            <a:ext cx="2621551" cy="338554"/>
          </a:xfrm>
          <a:prstGeom prst="rect">
            <a:avLst/>
          </a:prstGeom>
          <a:noFill/>
          <a:ln w="76200" algn="ctr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Вода внутри клеток - </a:t>
            </a:r>
            <a:r>
              <a:rPr lang="en-US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40</a:t>
            </a:r>
            <a:r>
              <a: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785414" name="Text Box 6"/>
          <p:cNvSpPr txBox="1">
            <a:spLocks noChangeArrowheads="1"/>
          </p:cNvSpPr>
          <p:nvPr/>
        </p:nvSpPr>
        <p:spPr bwMode="auto">
          <a:xfrm>
            <a:off x="6776587" y="2212433"/>
            <a:ext cx="3259739" cy="977191"/>
          </a:xfrm>
          <a:prstGeom prst="rect">
            <a:avLst/>
          </a:prstGeom>
          <a:noFill/>
          <a:ln w="76200" algn="ctr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ts val="2300"/>
              </a:lnSpc>
              <a:defRPr/>
            </a:pPr>
            <a:r>
              <a:rPr lang="ru-RU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Вода вне клеток - </a:t>
            </a:r>
            <a:r>
              <a:rPr lang="en-US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20</a:t>
            </a:r>
            <a:r>
              <a: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%</a:t>
            </a:r>
          </a:p>
          <a:p>
            <a:pPr eaLnBrk="0" hangingPunct="0">
              <a:lnSpc>
                <a:spcPts val="2300"/>
              </a:lnSpc>
              <a:defRPr/>
            </a:pPr>
            <a:r>
              <a:rPr lang="ru-RU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(межклеточные жидкости </a:t>
            </a:r>
            <a:r>
              <a:rPr lang="en-US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15</a:t>
            </a:r>
            <a:r>
              <a: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，</a:t>
            </a:r>
            <a:endParaRPr lang="ru-RU" altLang="zh-CN" sz="1600" b="1" dirty="0" smtClean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ts val="2300"/>
              </a:lnSpc>
              <a:defRPr/>
            </a:pPr>
            <a:r>
              <a:rPr lang="ru-RU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</a:t>
            </a:r>
            <a:r>
              <a:rPr lang="ru-RU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ровь </a:t>
            </a:r>
            <a:r>
              <a:rPr lang="en-US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5</a:t>
            </a:r>
            <a:r>
              <a: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8327" name="AutoShape 14"/>
          <p:cNvSpPr/>
          <p:nvPr/>
        </p:nvSpPr>
        <p:spPr bwMode="auto">
          <a:xfrm>
            <a:off x="6488733" y="1898515"/>
            <a:ext cx="287854" cy="1081079"/>
          </a:xfrm>
          <a:prstGeom prst="leftBrace">
            <a:avLst>
              <a:gd name="adj1" fmla="val 41728"/>
              <a:gd name="adj2" fmla="val 5000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0" hangingPunct="0"/>
            <a:endParaRPr lang="zh-CN" altLang="en-US" b="1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5415" name="Text Box 7"/>
          <p:cNvSpPr txBox="1">
            <a:spLocks noChangeArrowheads="1"/>
          </p:cNvSpPr>
          <p:nvPr/>
        </p:nvSpPr>
        <p:spPr bwMode="auto">
          <a:xfrm>
            <a:off x="4195264" y="5916203"/>
            <a:ext cx="2307706" cy="70788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Неорганические вещества - </a:t>
            </a:r>
            <a:r>
              <a:rPr lang="en-US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6</a:t>
            </a:r>
            <a:r>
              <a:rPr lang="en-US" altLang="zh-CN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785416" name="Text Box 8"/>
          <p:cNvSpPr txBox="1">
            <a:spLocks noChangeArrowheads="1"/>
          </p:cNvSpPr>
          <p:nvPr/>
        </p:nvSpPr>
        <p:spPr bwMode="auto">
          <a:xfrm>
            <a:off x="4191609" y="5291926"/>
            <a:ext cx="2000251" cy="40005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Жиры - </a:t>
            </a:r>
            <a:r>
              <a:rPr lang="en-US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14</a:t>
            </a:r>
            <a:r>
              <a:rPr lang="en-US" altLang="zh-CN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785418" name="Text Box 10"/>
          <p:cNvSpPr txBox="1">
            <a:spLocks noChangeArrowheads="1"/>
          </p:cNvSpPr>
          <p:nvPr/>
        </p:nvSpPr>
        <p:spPr bwMode="auto">
          <a:xfrm>
            <a:off x="6910871" y="3264259"/>
            <a:ext cx="3691844" cy="584775"/>
          </a:xfrm>
          <a:prstGeom prst="rect">
            <a:avLst/>
          </a:prstGeom>
          <a:noFill/>
          <a:ln w="76200" algn="ctr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Все виды структур тела человека </a:t>
            </a:r>
            <a:endParaRPr lang="zh-CN" altLang="en-US" sz="16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(кожа, волосы, ногти, мышцы, кости)</a:t>
            </a:r>
            <a:endParaRPr lang="zh-CN" altLang="en-US" sz="16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5419" name="Text Box 11"/>
          <p:cNvSpPr txBox="1">
            <a:spLocks noChangeArrowheads="1"/>
          </p:cNvSpPr>
          <p:nvPr/>
        </p:nvSpPr>
        <p:spPr bwMode="auto">
          <a:xfrm>
            <a:off x="6896367" y="3853064"/>
            <a:ext cx="3401316" cy="584775"/>
          </a:xfrm>
          <a:prstGeom prst="rect">
            <a:avLst/>
          </a:prstGeom>
          <a:noFill/>
          <a:ln w="76200" algn="ctr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Все пищеварительные ферменты, </a:t>
            </a:r>
          </a:p>
          <a:p>
            <a:pPr eaLnBrk="0" hangingPunct="0">
              <a:defRPr/>
            </a:pPr>
            <a:r>
              <a:rPr lang="ru-RU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ф</a:t>
            </a:r>
            <a:r>
              <a:rPr lang="ru-RU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ерменты обмена веществ </a:t>
            </a:r>
            <a:endParaRPr lang="zh-CN" altLang="en-US" sz="16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5420" name="Text Box 12"/>
          <p:cNvSpPr txBox="1">
            <a:spLocks noChangeArrowheads="1"/>
          </p:cNvSpPr>
          <p:nvPr/>
        </p:nvSpPr>
        <p:spPr bwMode="auto">
          <a:xfrm>
            <a:off x="6910871" y="4434058"/>
            <a:ext cx="3939118" cy="1077218"/>
          </a:xfrm>
          <a:prstGeom prst="rect">
            <a:avLst/>
          </a:prstGeom>
          <a:noFill/>
          <a:ln w="76200" algn="ctr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altLang="zh-CN" sz="16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Иммунные белки, белки кровяных телец, гормоны и т.п. базовые компоненты, связанные с разными функциями организма человека</a:t>
            </a:r>
            <a:endParaRPr lang="zh-CN" altLang="en-US" sz="16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8316" name="AutoShape 13"/>
          <p:cNvSpPr/>
          <p:nvPr/>
        </p:nvSpPr>
        <p:spPr bwMode="auto">
          <a:xfrm>
            <a:off x="6502970" y="3556647"/>
            <a:ext cx="287865" cy="1441405"/>
          </a:xfrm>
          <a:prstGeom prst="leftBrace">
            <a:avLst>
              <a:gd name="adj1" fmla="val 55637"/>
              <a:gd name="adj2" fmla="val 5000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0" hangingPunct="0"/>
            <a:endParaRPr lang="zh-CN" altLang="en-US" b="1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5417" name="Text Box 9"/>
          <p:cNvSpPr txBox="1">
            <a:spLocks noChangeArrowheads="1"/>
          </p:cNvSpPr>
          <p:nvPr/>
        </p:nvSpPr>
        <p:spPr bwMode="auto">
          <a:xfrm>
            <a:off x="4192555" y="4064288"/>
            <a:ext cx="2017177" cy="40011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Белки - </a:t>
            </a:r>
            <a:r>
              <a:rPr lang="en-US" altLang="zh-CN" sz="2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20</a:t>
            </a:r>
            <a:r>
              <a:rPr lang="en-US" altLang="zh-CN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%</a:t>
            </a:r>
          </a:p>
        </p:txBody>
      </p:sp>
      <p:pic>
        <p:nvPicPr>
          <p:cNvPr id="28" name="图片 27" descr="d6eaed5ec297351d804f11ac43618aa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58" y="1460255"/>
            <a:ext cx="2634636" cy="53703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组合 4">
            <a:extLst>
              <a:ext uri="{FF2B5EF4-FFF2-40B4-BE49-F238E27FC236}">
                <a16:creationId xmlns="" xmlns:a16="http://schemas.microsoft.com/office/drawing/2014/main" id="{0EB404AC-5A13-4F55-B8BB-B1F6EC6D75BB}"/>
              </a:ext>
            </a:extLst>
          </p:cNvPr>
          <p:cNvGrpSpPr/>
          <p:nvPr/>
        </p:nvGrpSpPr>
        <p:grpSpPr>
          <a:xfrm>
            <a:off x="9400478" y="-425087"/>
            <a:ext cx="3011462" cy="830997"/>
            <a:chOff x="9400478" y="-425087"/>
            <a:chExt cx="3011462" cy="830997"/>
          </a:xfrm>
        </p:grpSpPr>
        <p:sp>
          <p:nvSpPr>
            <p:cNvPr id="19" name="流程图: 延期 5">
              <a:extLst>
                <a:ext uri="{FF2B5EF4-FFF2-40B4-BE49-F238E27FC236}">
                  <a16:creationId xmlns="" xmlns:a16="http://schemas.microsoft.com/office/drawing/2014/main" id="{718A204A-84FA-4D17-B943-980D7FEEA701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7">
              <a:extLst>
                <a:ext uri="{FF2B5EF4-FFF2-40B4-BE49-F238E27FC236}">
                  <a16:creationId xmlns="" xmlns:a16="http://schemas.microsoft.com/office/drawing/2014/main" id="{AEEDAABB-3B90-4D76-9809-1C74D9AAD4FF}"/>
                </a:ext>
              </a:extLst>
            </p:cNvPr>
            <p:cNvSpPr/>
            <p:nvPr/>
          </p:nvSpPr>
          <p:spPr>
            <a:xfrm>
              <a:off x="9679022" y="-425087"/>
              <a:ext cx="2732918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3. Важность белков</a:t>
              </a:r>
            </a:p>
            <a:p>
              <a:pPr marL="0" lvl="1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для здоровья 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человека</a:t>
              </a:r>
              <a:endParaRPr lang="zh-CN" altLang="en-US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92" y="2442949"/>
            <a:ext cx="3370324" cy="2750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0355" name="标题 1"/>
          <p:cNvSpPr>
            <a:spLocks noGrp="1"/>
          </p:cNvSpPr>
          <p:nvPr>
            <p:ph type="title"/>
          </p:nvPr>
        </p:nvSpPr>
        <p:spPr>
          <a:xfrm>
            <a:off x="52654" y="662390"/>
            <a:ext cx="12192000" cy="49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altLang="zh-CN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altLang="zh-CN" sz="4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тела человека подобно строительству многоэтажного здания</a:t>
            </a:r>
            <a:endParaRPr lang="zh-CN" altLang="en-US" sz="4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7" name="TextBox 14"/>
          <p:cNvSpPr txBox="1">
            <a:spLocks noChangeArrowheads="1"/>
          </p:cNvSpPr>
          <p:nvPr/>
        </p:nvSpPr>
        <p:spPr bwMode="auto">
          <a:xfrm>
            <a:off x="8170095" y="2573374"/>
            <a:ext cx="3452883" cy="292387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4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Кирпичи</a:t>
            </a:r>
            <a:endParaRPr lang="en-US" altLang="zh-CN" sz="4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zh-CN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Белки</a:t>
            </a:r>
            <a:endParaRPr lang="en-US" altLang="zh-CN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zh-CN" sz="28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</a:t>
            </a:r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оздают «фундамент» человеческого тела</a:t>
            </a:r>
            <a:endParaRPr lang="en-US" altLang="zh-CN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0359" name="TextBox 17"/>
          <p:cNvSpPr txBox="1">
            <a:spLocks noChangeArrowheads="1"/>
          </p:cNvSpPr>
          <p:nvPr/>
        </p:nvSpPr>
        <p:spPr bwMode="auto">
          <a:xfrm>
            <a:off x="512064" y="2670910"/>
            <a:ext cx="3463985" cy="378565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4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Цемент</a:t>
            </a:r>
            <a:endParaRPr lang="en-US" altLang="zh-CN" sz="4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zh-CN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Витамины</a:t>
            </a:r>
          </a:p>
          <a:p>
            <a:pPr algn="ctr" eaLnBrk="0" hangingPunct="0"/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Минеральные вещества</a:t>
            </a:r>
            <a:endParaRPr lang="en-US" altLang="zh-CN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Различные виды питательных веществ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4">
            <a:extLst>
              <a:ext uri="{FF2B5EF4-FFF2-40B4-BE49-F238E27FC236}">
                <a16:creationId xmlns="" xmlns:a16="http://schemas.microsoft.com/office/drawing/2014/main" id="{0EB404AC-5A13-4F55-B8BB-B1F6EC6D75BB}"/>
              </a:ext>
            </a:extLst>
          </p:cNvPr>
          <p:cNvGrpSpPr/>
          <p:nvPr/>
        </p:nvGrpSpPr>
        <p:grpSpPr>
          <a:xfrm>
            <a:off x="9400478" y="-425087"/>
            <a:ext cx="3011462" cy="830997"/>
            <a:chOff x="9400478" y="-425087"/>
            <a:chExt cx="3011462" cy="830997"/>
          </a:xfrm>
        </p:grpSpPr>
        <p:sp>
          <p:nvSpPr>
            <p:cNvPr id="10" name="流程图: 延期 5">
              <a:extLst>
                <a:ext uri="{FF2B5EF4-FFF2-40B4-BE49-F238E27FC236}">
                  <a16:creationId xmlns="" xmlns:a16="http://schemas.microsoft.com/office/drawing/2014/main" id="{718A204A-84FA-4D17-B943-980D7FEEA701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7">
              <a:extLst>
                <a:ext uri="{FF2B5EF4-FFF2-40B4-BE49-F238E27FC236}">
                  <a16:creationId xmlns="" xmlns:a16="http://schemas.microsoft.com/office/drawing/2014/main" id="{AEEDAABB-3B90-4D76-9809-1C74D9AAD4FF}"/>
                </a:ext>
              </a:extLst>
            </p:cNvPr>
            <p:cNvSpPr/>
            <p:nvPr/>
          </p:nvSpPr>
          <p:spPr>
            <a:xfrm>
              <a:off x="9679022" y="-425087"/>
              <a:ext cx="2732918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3. Важность белков</a:t>
              </a:r>
            </a:p>
            <a:p>
              <a:pPr marL="0" lvl="1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для здоровья 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человека</a:t>
              </a:r>
              <a:endParaRPr lang="zh-CN" altLang="en-US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内容占位符 2"/>
          <p:cNvSpPr>
            <a:spLocks noChangeArrowheads="1"/>
          </p:cNvSpPr>
          <p:nvPr/>
        </p:nvSpPr>
        <p:spPr bwMode="auto">
          <a:xfrm>
            <a:off x="0" y="333549"/>
            <a:ext cx="12192000" cy="1500188"/>
          </a:xfrm>
          <a:prstGeom prst="rect">
            <a:avLst/>
          </a:prstGeom>
          <a:noFill/>
          <a:ln w="25400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ctr" eaLnBrk="0" hangingPunct="0">
              <a:spcBef>
                <a:spcPts val="1500"/>
              </a:spcBef>
              <a:buClr>
                <a:schemeClr val="tx1"/>
              </a:buClr>
            </a:pPr>
            <a:r>
              <a:rPr lang="ru-RU" altLang="zh-CN" sz="4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Как выбирать белки</a:t>
            </a:r>
            <a:r>
              <a:rPr lang="en-US" altLang="zh-CN" sz="4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?</a:t>
            </a:r>
            <a:endParaRPr lang="en-US" altLang="zh-CN" sz="4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 marL="342900" indent="-342900" algn="ctr" eaLnBrk="0" hangingPunct="0">
              <a:spcBef>
                <a:spcPts val="1500"/>
              </a:spcBef>
              <a:buClr>
                <a:schemeClr val="tx1"/>
              </a:buClr>
            </a:pPr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Что такое высококачественные белки?</a:t>
            </a:r>
            <a:endParaRPr lang="en-US" altLang="zh-CN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 marL="342900" indent="-342900" eaLnBrk="0" hangingPunct="0">
              <a:spcBef>
                <a:spcPts val="1500"/>
              </a:spcBef>
              <a:buClr>
                <a:schemeClr val="tx1"/>
              </a:buClr>
            </a:pPr>
            <a:endParaRPr lang="zh-CN" altLang="en-US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1387" name="Text Box 13"/>
          <p:cNvSpPr txBox="1">
            <a:spLocks noChangeArrowheads="1"/>
          </p:cNvSpPr>
          <p:nvPr/>
        </p:nvSpPr>
        <p:spPr bwMode="auto">
          <a:xfrm>
            <a:off x="7685675" y="6093410"/>
            <a:ext cx="957571" cy="3692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altLang="zh-CN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itchFamily="34" charset="-122"/>
              </a:rPr>
              <a:t>Соя</a:t>
            </a:r>
            <a:endParaRPr lang="zh-CN" altLang="en-US" sz="1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101383" name="TextBox 23"/>
          <p:cNvSpPr txBox="1">
            <a:spLocks noChangeArrowheads="1"/>
          </p:cNvSpPr>
          <p:nvPr/>
        </p:nvSpPr>
        <p:spPr bwMode="auto">
          <a:xfrm>
            <a:off x="381817" y="2731773"/>
            <a:ext cx="2552452" cy="107721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Животные белки</a:t>
            </a:r>
            <a:endParaRPr lang="zh-CN" altLang="en-US" sz="3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384" name="TextBox 24"/>
          <p:cNvSpPr txBox="1">
            <a:spLocks noChangeArrowheads="1"/>
          </p:cNvSpPr>
          <p:nvPr/>
        </p:nvSpPr>
        <p:spPr bwMode="auto">
          <a:xfrm>
            <a:off x="381817" y="4933996"/>
            <a:ext cx="2552451" cy="107721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3200" b="1" dirty="0" err="1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Раститель</a:t>
            </a:r>
            <a:r>
              <a:rPr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</a:p>
          <a:p>
            <a:pPr algn="ctr"/>
            <a:r>
              <a:rPr lang="ru-RU" altLang="zh-CN" sz="3200" b="1" dirty="0" err="1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ные</a:t>
            </a:r>
            <a:r>
              <a:rPr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белки</a:t>
            </a:r>
            <a:endParaRPr lang="zh-CN" altLang="en-US" sz="3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185653" y="2244214"/>
            <a:ext cx="1472380" cy="1899166"/>
            <a:chOff x="3318388" y="2244214"/>
            <a:chExt cx="1472380" cy="1899166"/>
          </a:xfrm>
        </p:grpSpPr>
        <p:sp>
          <p:nvSpPr>
            <p:cNvPr id="101393" name="Text Box 21"/>
            <p:cNvSpPr txBox="1">
              <a:spLocks noChangeArrowheads="1"/>
            </p:cNvSpPr>
            <p:nvPr/>
          </p:nvSpPr>
          <p:spPr bwMode="auto">
            <a:xfrm>
              <a:off x="3466774" y="3774048"/>
              <a:ext cx="996044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ru-RU" altLang="zh-CN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itchFamily="34" charset="-122"/>
                </a:rPr>
                <a:t>Яйца</a:t>
              </a:r>
              <a:endParaRPr lang="zh-CN" altLang="en-US" sz="1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pic>
          <p:nvPicPr>
            <p:cNvPr id="36" name="图片 35" descr="6ae7bc81eb2ca16fd6773d92fee02dc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8388" y="2244214"/>
              <a:ext cx="1472380" cy="147238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9" name="组合 38"/>
          <p:cNvGrpSpPr/>
          <p:nvPr/>
        </p:nvGrpSpPr>
        <p:grpSpPr>
          <a:xfrm>
            <a:off x="5353665" y="2168013"/>
            <a:ext cx="1656735" cy="1942637"/>
            <a:chOff x="5353665" y="2168013"/>
            <a:chExt cx="1656735" cy="1942637"/>
          </a:xfrm>
        </p:grpSpPr>
        <p:sp>
          <p:nvSpPr>
            <p:cNvPr id="101396" name="Text Box 24"/>
            <p:cNvSpPr txBox="1">
              <a:spLocks noChangeArrowheads="1"/>
            </p:cNvSpPr>
            <p:nvPr/>
          </p:nvSpPr>
          <p:spPr bwMode="auto">
            <a:xfrm>
              <a:off x="5353665" y="3741318"/>
              <a:ext cx="165673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ru-RU" altLang="zh-CN" sz="18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itchFamily="34" charset="-122"/>
                </a:rPr>
                <a:t>Говядина</a:t>
              </a:r>
              <a:endParaRPr lang="zh-CN" altLang="en-US" sz="1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pic>
          <p:nvPicPr>
            <p:cNvPr id="38" name="图片 37" descr="tim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4895" y="2168013"/>
              <a:ext cx="1477350" cy="144267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1" name="组合 40"/>
          <p:cNvGrpSpPr/>
          <p:nvPr/>
        </p:nvGrpSpPr>
        <p:grpSpPr>
          <a:xfrm>
            <a:off x="7393858" y="2168012"/>
            <a:ext cx="1484670" cy="1942638"/>
            <a:chOff x="7393858" y="2168012"/>
            <a:chExt cx="1484670" cy="1942638"/>
          </a:xfrm>
        </p:grpSpPr>
        <p:sp>
          <p:nvSpPr>
            <p:cNvPr id="101395" name="Text Box 23"/>
            <p:cNvSpPr txBox="1">
              <a:spLocks noChangeArrowheads="1"/>
            </p:cNvSpPr>
            <p:nvPr/>
          </p:nvSpPr>
          <p:spPr bwMode="auto">
            <a:xfrm>
              <a:off x="7499778" y="3741318"/>
              <a:ext cx="137875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ru-RU" altLang="zh-CN" sz="18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itchFamily="34" charset="-122"/>
                </a:rPr>
                <a:t>Коллаген</a:t>
              </a:r>
              <a:endParaRPr lang="zh-CN" altLang="en-US" sz="1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pic>
          <p:nvPicPr>
            <p:cNvPr id="40" name="图片 39" descr="9f45dd5575f76200683bd4d21c74566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3858" y="2168012"/>
              <a:ext cx="1484670" cy="141584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3" name="组合 42"/>
          <p:cNvGrpSpPr/>
          <p:nvPr/>
        </p:nvGrpSpPr>
        <p:grpSpPr>
          <a:xfrm>
            <a:off x="9318600" y="2094272"/>
            <a:ext cx="1491968" cy="2016378"/>
            <a:chOff x="9318600" y="2094272"/>
            <a:chExt cx="1491968" cy="2016378"/>
          </a:xfrm>
        </p:grpSpPr>
        <p:sp>
          <p:nvSpPr>
            <p:cNvPr id="101394" name="Text Box 22"/>
            <p:cNvSpPr txBox="1">
              <a:spLocks noChangeArrowheads="1"/>
            </p:cNvSpPr>
            <p:nvPr/>
          </p:nvSpPr>
          <p:spPr bwMode="auto">
            <a:xfrm>
              <a:off x="9553741" y="3741318"/>
              <a:ext cx="1154341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ru-RU" altLang="zh-CN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itchFamily="34" charset="-122"/>
                </a:rPr>
                <a:t>Молоко</a:t>
              </a:r>
              <a:endParaRPr lang="zh-CN" altLang="en-US" sz="1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pic>
          <p:nvPicPr>
            <p:cNvPr id="42" name="图片 41" descr="be34f487affa4919d2fefe893b55bb3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8600" y="2094272"/>
              <a:ext cx="1491968" cy="143059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5" name="组合 44"/>
          <p:cNvGrpSpPr/>
          <p:nvPr/>
        </p:nvGrpSpPr>
        <p:grpSpPr>
          <a:xfrm>
            <a:off x="3111911" y="4439264"/>
            <a:ext cx="1460090" cy="1952670"/>
            <a:chOff x="3111911" y="4439264"/>
            <a:chExt cx="1460090" cy="1952670"/>
          </a:xfrm>
        </p:grpSpPr>
        <p:sp>
          <p:nvSpPr>
            <p:cNvPr id="101385" name="Text Box 11"/>
            <p:cNvSpPr txBox="1">
              <a:spLocks noChangeArrowheads="1"/>
            </p:cNvSpPr>
            <p:nvPr/>
          </p:nvSpPr>
          <p:spPr bwMode="auto">
            <a:xfrm>
              <a:off x="3111911" y="6022602"/>
              <a:ext cx="146009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ru-RU" altLang="zh-CN" sz="18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itchFamily="34" charset="-122"/>
                </a:rPr>
                <a:t>Пшеница</a:t>
              </a:r>
              <a:endParaRPr lang="zh-CN" altLang="en-US" sz="1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pic>
          <p:nvPicPr>
            <p:cNvPr id="44" name="图片 43" descr="2bccf91554864daee424c8e782b9cc4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1911" y="4439264"/>
              <a:ext cx="1460090" cy="147483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8" name="组合 47"/>
          <p:cNvGrpSpPr/>
          <p:nvPr/>
        </p:nvGrpSpPr>
        <p:grpSpPr>
          <a:xfrm>
            <a:off x="5226630" y="4485967"/>
            <a:ext cx="1804416" cy="2400204"/>
            <a:chOff x="5226630" y="4485967"/>
            <a:chExt cx="1804416" cy="2400204"/>
          </a:xfrm>
        </p:grpSpPr>
        <p:sp>
          <p:nvSpPr>
            <p:cNvPr id="101386" name="Text Box 12"/>
            <p:cNvSpPr txBox="1">
              <a:spLocks noChangeArrowheads="1"/>
            </p:cNvSpPr>
            <p:nvPr/>
          </p:nvSpPr>
          <p:spPr bwMode="auto">
            <a:xfrm>
              <a:off x="5226630" y="5962841"/>
              <a:ext cx="1804416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ru-RU" altLang="zh-CN" sz="18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itchFamily="34" charset="-122"/>
                </a:rPr>
                <a:t>Молодые соевые бобы (в стручках)</a:t>
              </a:r>
              <a:endParaRPr lang="zh-CN" altLang="en-US" sz="1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pic>
          <p:nvPicPr>
            <p:cNvPr id="47" name="图片 46" descr="90e113d83f647d3fecba4c7d7c6f5b2d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3665" y="4485967"/>
              <a:ext cx="1489587" cy="14428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49" name="图片 48" descr="e8cfa8adbd73d6927c3b8cab4d355e4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1736" y="4527755"/>
            <a:ext cx="1498190" cy="1498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1" name="组合 50"/>
          <p:cNvGrpSpPr/>
          <p:nvPr/>
        </p:nvGrpSpPr>
        <p:grpSpPr>
          <a:xfrm>
            <a:off x="9392264" y="4527754"/>
            <a:ext cx="1477297" cy="1929044"/>
            <a:chOff x="9392264" y="4527754"/>
            <a:chExt cx="1477297" cy="1929044"/>
          </a:xfrm>
        </p:grpSpPr>
        <p:sp>
          <p:nvSpPr>
            <p:cNvPr id="101388" name="Text Box 14"/>
            <p:cNvSpPr txBox="1">
              <a:spLocks noChangeArrowheads="1"/>
            </p:cNvSpPr>
            <p:nvPr/>
          </p:nvSpPr>
          <p:spPr bwMode="auto">
            <a:xfrm>
              <a:off x="9606497" y="6087595"/>
              <a:ext cx="1032544" cy="3692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ru-RU" altLang="zh-CN" sz="18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itchFamily="34" charset="-122"/>
                </a:rPr>
                <a:t>Горох</a:t>
              </a:r>
              <a:endParaRPr lang="zh-CN" altLang="en-US" sz="1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pic>
          <p:nvPicPr>
            <p:cNvPr id="50" name="图片 49" descr="6b7c19212dac7dc65c64e4fbdabde2b0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2264" y="4527754"/>
              <a:ext cx="1477297" cy="14772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1" name="组合 4">
            <a:extLst>
              <a:ext uri="{FF2B5EF4-FFF2-40B4-BE49-F238E27FC236}">
                <a16:creationId xmlns="" xmlns:a16="http://schemas.microsoft.com/office/drawing/2014/main" id="{0EB404AC-5A13-4F55-B8BB-B1F6EC6D75BB}"/>
              </a:ext>
            </a:extLst>
          </p:cNvPr>
          <p:cNvGrpSpPr/>
          <p:nvPr/>
        </p:nvGrpSpPr>
        <p:grpSpPr>
          <a:xfrm>
            <a:off x="9400478" y="-425087"/>
            <a:ext cx="3011462" cy="830997"/>
            <a:chOff x="9400478" y="-425087"/>
            <a:chExt cx="3011462" cy="830997"/>
          </a:xfrm>
        </p:grpSpPr>
        <p:sp>
          <p:nvSpPr>
            <p:cNvPr id="32" name="流程图: 延期 5">
              <a:extLst>
                <a:ext uri="{FF2B5EF4-FFF2-40B4-BE49-F238E27FC236}">
                  <a16:creationId xmlns="" xmlns:a16="http://schemas.microsoft.com/office/drawing/2014/main" id="{718A204A-84FA-4D17-B943-980D7FEEA701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7">
              <a:extLst>
                <a:ext uri="{FF2B5EF4-FFF2-40B4-BE49-F238E27FC236}">
                  <a16:creationId xmlns="" xmlns:a16="http://schemas.microsoft.com/office/drawing/2014/main" id="{AEEDAABB-3B90-4D76-9809-1C74D9AAD4FF}"/>
                </a:ext>
              </a:extLst>
            </p:cNvPr>
            <p:cNvSpPr/>
            <p:nvPr/>
          </p:nvSpPr>
          <p:spPr>
            <a:xfrm>
              <a:off x="9679022" y="-425087"/>
              <a:ext cx="2732918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3. Важность белков</a:t>
              </a:r>
            </a:p>
            <a:p>
              <a:pPr marL="0" lvl="1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для здоровья 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человека</a:t>
              </a:r>
              <a:endParaRPr lang="zh-CN" altLang="en-US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51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4504"/>
              </p:ext>
            </p:extLst>
          </p:nvPr>
        </p:nvGraphicFramePr>
        <p:xfrm>
          <a:off x="928048" y="1528763"/>
          <a:ext cx="8191568" cy="505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3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2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Аминокислота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Потребность человека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1985</a:t>
                      </a:r>
                      <a:endParaRPr kumimoji="0" lang="en-US" altLang="ja-JP" sz="16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ФАО</a:t>
                      </a:r>
                      <a:r>
                        <a:rPr kumimoji="0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ВОЗ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Содержание в соевом белке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Изолейцин</a:t>
                      </a: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180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Лейцин</a:t>
                      </a: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410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490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Лизин</a:t>
                      </a: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360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380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Цистеин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ru-RU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метионин (</a:t>
                      </a:r>
                      <a:r>
                        <a:rPr kumimoji="0" lang="ru-RU" altLang="zh-CN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сульфоаминокислоты</a:t>
                      </a:r>
                      <a:r>
                        <a:rPr kumimoji="0" lang="ja-JP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160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160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Тирозин, </a:t>
                      </a:r>
                      <a:r>
                        <a:rPr kumimoji="0" lang="ru-RU" altLang="zh-CN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фенилаланин</a:t>
                      </a:r>
                      <a:r>
                        <a:rPr kumimoji="0" lang="ru-RU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(ароматические аминокислоты)</a:t>
                      </a: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390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560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Треонин</a:t>
                      </a: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210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220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Триптофан</a:t>
                      </a: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83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Валин</a:t>
                      </a: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220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Гистидин</a:t>
                      </a: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170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Для справки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r>
                        <a:rPr kumimoji="0" lang="ru-RU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В дошкольный период </a:t>
                      </a:r>
                      <a:r>
                        <a:rPr kumimoji="0" lang="ja-JP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ja-JP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 лет</a:t>
                      </a:r>
                      <a:r>
                        <a:rPr kumimoji="0" lang="ja-JP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227517"/>
                        </a:buClr>
                        <a:buSzPct val="95000"/>
                        <a:buFont typeface="Times"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439" name="AutoShape 62"/>
          <p:cNvSpPr>
            <a:spLocks noChangeArrowheads="1"/>
          </p:cNvSpPr>
          <p:nvPr/>
        </p:nvSpPr>
        <p:spPr bwMode="auto">
          <a:xfrm>
            <a:off x="619427" y="496830"/>
            <a:ext cx="11476567" cy="804862"/>
          </a:xfrm>
          <a:prstGeom prst="wedgeRoundRectCallout">
            <a:avLst>
              <a:gd name="adj1" fmla="val -50310"/>
              <a:gd name="adj2" fmla="val 24912"/>
              <a:gd name="adj3" fmla="val 16667"/>
            </a:avLst>
          </a:prstGeom>
          <a:noFill/>
          <a:ln w="38100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kumimoji="1"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Сравнение</a:t>
            </a:r>
            <a:r>
              <a:rPr kumimoji="1" lang="en-US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1"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ценности аминокислот и соевого белка (мг/г)</a:t>
            </a:r>
            <a:endParaRPr kumimoji="1" lang="en-US" altLang="ja-JP" sz="3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 rot="16200000">
            <a:off x="9327688" y="1786220"/>
            <a:ext cx="2400657" cy="22550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ru-RU" altLang="zh-CN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Times New Roman" panose="02020603050405020304" pitchFamily="18" charset="0"/>
              </a:rPr>
              <a:t>9 незаменимых </a:t>
            </a:r>
          </a:p>
          <a:p>
            <a:pPr algn="ctr"/>
            <a:r>
              <a:rPr lang="ru-RU" altLang="zh-CN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Times New Roman" panose="02020603050405020304" pitchFamily="18" charset="0"/>
              </a:rPr>
              <a:t>аминокислот</a:t>
            </a:r>
          </a:p>
          <a:p>
            <a:pPr algn="ctr"/>
            <a:r>
              <a:rPr lang="ru-RU" altLang="zh-CN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Times New Roman" panose="02020603050405020304" pitchFamily="18" charset="0"/>
              </a:rPr>
              <a:t> (не синтезируются</a:t>
            </a:r>
          </a:p>
          <a:p>
            <a:pPr algn="ctr"/>
            <a:r>
              <a:rPr lang="ru-RU" altLang="zh-CN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  <a:cs typeface="Times New Roman" panose="02020603050405020304" pitchFamily="18" charset="0"/>
              </a:rPr>
              <a:t> в организме человека)</a:t>
            </a:r>
            <a:endParaRPr lang="zh-CN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4">
            <a:extLst>
              <a:ext uri="{FF2B5EF4-FFF2-40B4-BE49-F238E27FC236}">
                <a16:creationId xmlns="" xmlns:a16="http://schemas.microsoft.com/office/drawing/2014/main" id="{0EB404AC-5A13-4F55-B8BB-B1F6EC6D75BB}"/>
              </a:ext>
            </a:extLst>
          </p:cNvPr>
          <p:cNvGrpSpPr/>
          <p:nvPr/>
        </p:nvGrpSpPr>
        <p:grpSpPr>
          <a:xfrm>
            <a:off x="9400478" y="-425087"/>
            <a:ext cx="3011462" cy="830997"/>
            <a:chOff x="9400478" y="-425087"/>
            <a:chExt cx="3011462" cy="830997"/>
          </a:xfrm>
        </p:grpSpPr>
        <p:sp>
          <p:nvSpPr>
            <p:cNvPr id="11" name="流程图: 延期 5">
              <a:extLst>
                <a:ext uri="{FF2B5EF4-FFF2-40B4-BE49-F238E27FC236}">
                  <a16:creationId xmlns="" xmlns:a16="http://schemas.microsoft.com/office/drawing/2014/main" id="{718A204A-84FA-4D17-B943-980D7FEEA701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7">
              <a:extLst>
                <a:ext uri="{FF2B5EF4-FFF2-40B4-BE49-F238E27FC236}">
                  <a16:creationId xmlns="" xmlns:a16="http://schemas.microsoft.com/office/drawing/2014/main" id="{AEEDAABB-3B90-4D76-9809-1C74D9AAD4FF}"/>
                </a:ext>
              </a:extLst>
            </p:cNvPr>
            <p:cNvSpPr/>
            <p:nvPr/>
          </p:nvSpPr>
          <p:spPr>
            <a:xfrm>
              <a:off x="9679022" y="-425087"/>
              <a:ext cx="2732918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3. Важность белков</a:t>
              </a:r>
            </a:p>
            <a:p>
              <a:pPr marL="0" lvl="1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для здоровья 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человека</a:t>
              </a:r>
              <a:endParaRPr lang="zh-CN" altLang="en-US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6"/>
          <p:cNvSpPr>
            <a:spLocks noChangeArrowheads="1"/>
          </p:cNvSpPr>
          <p:nvPr/>
        </p:nvSpPr>
        <p:spPr bwMode="auto">
          <a:xfrm>
            <a:off x="1846525" y="805216"/>
            <a:ext cx="8785082" cy="96003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</a:pPr>
            <a:r>
              <a:rPr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Коэффициент переваривания и всасывания белка (</a:t>
            </a:r>
            <a:r>
              <a:rPr lang="en-US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PDCAAS</a:t>
            </a:r>
            <a:r>
              <a:rPr lang="zh-CN" altLang="en-US" sz="32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ja-JP" altLang="en-US" sz="3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EE991F4-C4C7-4DD8-B926-B6A3B1BF6ABB}"/>
              </a:ext>
            </a:extLst>
          </p:cNvPr>
          <p:cNvGrpSpPr/>
          <p:nvPr/>
        </p:nvGrpSpPr>
        <p:grpSpPr>
          <a:xfrm>
            <a:off x="316992" y="1995421"/>
            <a:ext cx="10686029" cy="4251325"/>
            <a:chOff x="350446" y="1950816"/>
            <a:chExt cx="10686029" cy="42513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3426" name="Picture 2" descr="img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3892" y="1950816"/>
              <a:ext cx="9662583" cy="42513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3428" name="Text Box 4"/>
            <p:cNvSpPr txBox="1">
              <a:spLocks noChangeArrowheads="1"/>
            </p:cNvSpPr>
            <p:nvPr/>
          </p:nvSpPr>
          <p:spPr bwMode="auto">
            <a:xfrm>
              <a:off x="467032" y="1994555"/>
              <a:ext cx="2745849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1"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</a:t>
              </a:r>
              <a:r>
                <a:rPr kumimoji="1" lang="ru-RU" altLang="zh-CN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Изолят</a:t>
              </a:r>
              <a:r>
                <a:rPr kumimoji="1" lang="ru-RU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соевого белка</a:t>
              </a:r>
              <a:endParaRPr kumimoji="1"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429" name="Text Box 5"/>
            <p:cNvSpPr txBox="1">
              <a:spLocks noChangeArrowheads="1"/>
            </p:cNvSpPr>
            <p:nvPr/>
          </p:nvSpPr>
          <p:spPr bwMode="auto">
            <a:xfrm>
              <a:off x="901103" y="2437741"/>
              <a:ext cx="2303541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1" lang="ru-RU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Протеины молока</a:t>
              </a:r>
              <a:endParaRPr kumimoji="1"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>
              <a:off x="350446" y="2873283"/>
              <a:ext cx="274377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1" lang="ru-RU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Протеины куриного белка</a:t>
              </a:r>
              <a:endParaRPr kumimoji="1"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16135" name="Rectangle 7"/>
            <p:cNvSpPr>
              <a:spLocks noChangeArrowheads="1"/>
            </p:cNvSpPr>
            <p:nvPr/>
          </p:nvSpPr>
          <p:spPr bwMode="auto">
            <a:xfrm>
              <a:off x="3212881" y="5236905"/>
              <a:ext cx="2140717" cy="21640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16136" name="Text Box 8"/>
            <p:cNvSpPr txBox="1">
              <a:spLocks noChangeArrowheads="1"/>
            </p:cNvSpPr>
            <p:nvPr/>
          </p:nvSpPr>
          <p:spPr bwMode="auto">
            <a:xfrm>
              <a:off x="2052874" y="5167797"/>
              <a:ext cx="1057149" cy="33855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ru-RU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Коллаген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901103" y="3647379"/>
              <a:ext cx="2193119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1"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</a:t>
              </a:r>
              <a:r>
                <a:rPr kumimoji="1" lang="ru-RU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Протеины гороха</a:t>
              </a:r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</a:t>
              </a:r>
              <a:endParaRPr kumimoji="1"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36206" y="3304936"/>
            <a:ext cx="126923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ru-RU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Говядина</a:t>
            </a:r>
            <a:endParaRPr kumimoji="1"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4">
            <a:extLst>
              <a:ext uri="{FF2B5EF4-FFF2-40B4-BE49-F238E27FC236}">
                <a16:creationId xmlns="" xmlns:a16="http://schemas.microsoft.com/office/drawing/2014/main" id="{0EB404AC-5A13-4F55-B8BB-B1F6EC6D75BB}"/>
              </a:ext>
            </a:extLst>
          </p:cNvPr>
          <p:cNvGrpSpPr/>
          <p:nvPr/>
        </p:nvGrpSpPr>
        <p:grpSpPr>
          <a:xfrm>
            <a:off x="9400478" y="-425087"/>
            <a:ext cx="3011462" cy="830997"/>
            <a:chOff x="9400478" y="-425087"/>
            <a:chExt cx="3011462" cy="830997"/>
          </a:xfrm>
        </p:grpSpPr>
        <p:sp>
          <p:nvSpPr>
            <p:cNvPr id="16" name="流程图: 延期 5">
              <a:extLst>
                <a:ext uri="{FF2B5EF4-FFF2-40B4-BE49-F238E27FC236}">
                  <a16:creationId xmlns="" xmlns:a16="http://schemas.microsoft.com/office/drawing/2014/main" id="{718A204A-84FA-4D17-B943-980D7FEEA701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7">
              <a:extLst>
                <a:ext uri="{FF2B5EF4-FFF2-40B4-BE49-F238E27FC236}">
                  <a16:creationId xmlns="" xmlns:a16="http://schemas.microsoft.com/office/drawing/2014/main" id="{AEEDAABB-3B90-4D76-9809-1C74D9AAD4FF}"/>
                </a:ext>
              </a:extLst>
            </p:cNvPr>
            <p:cNvSpPr/>
            <p:nvPr/>
          </p:nvSpPr>
          <p:spPr>
            <a:xfrm>
              <a:off x="9679022" y="-425087"/>
              <a:ext cx="2732918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3. Важность белков</a:t>
              </a:r>
            </a:p>
            <a:p>
              <a:pPr marL="0" lvl="1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для здоровья 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человека</a:t>
              </a:r>
              <a:endParaRPr lang="zh-CN" altLang="en-US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1" y="317704"/>
            <a:ext cx="7974504" cy="625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2611" y="512368"/>
            <a:ext cx="797450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Сравнение структуры аминокислот, содержащихся в белках сои, кукурузы, риса, пшеницы 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90194" y="820145"/>
            <a:ext cx="343950" cy="194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r>
              <a:rPr kumimoji="1" lang="ru-RU" altLang="zh-C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№</a:t>
            </a:r>
            <a:endParaRPr kumimoji="1" lang="zh-CN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62302" y="859488"/>
            <a:ext cx="805517" cy="1766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>
            <a:noAutofit/>
          </a:bodyPr>
          <a:lstStyle/>
          <a:p>
            <a:r>
              <a:rPr kumimoji="1" lang="ru-RU" altLang="zh-CN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Аминокислота</a:t>
            </a:r>
            <a:endParaRPr kumimoji="1" lang="zh-CN" alt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95019" y="1081755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92500" lnSpcReduction="20000"/>
          </a:bodyPr>
          <a:lstStyle/>
          <a:p>
            <a:r>
              <a:rPr kumimoji="1" lang="ru-RU" altLang="zh-CN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Аланин</a:t>
            </a:r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95019" y="1343365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92500" lnSpcReduction="20000"/>
          </a:bodyPr>
          <a:lstStyle/>
          <a:p>
            <a:r>
              <a:rPr kumimoji="1" lang="ru-RU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Аргинин</a:t>
            </a:r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95019" y="1583958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47500" lnSpcReduction="20000"/>
          </a:bodyPr>
          <a:lstStyle/>
          <a:p>
            <a:r>
              <a:rPr kumimoji="1" lang="ru-RU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Аспарагиновая </a:t>
            </a:r>
          </a:p>
          <a:p>
            <a:r>
              <a:rPr kumimoji="1" lang="ru-RU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кислота</a:t>
            </a:r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662302" y="1824551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92500" lnSpcReduction="20000"/>
          </a:bodyPr>
          <a:lstStyle/>
          <a:p>
            <a:r>
              <a:rPr kumimoji="1" lang="ru-RU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Цистеин</a:t>
            </a:r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695019" y="2344255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40000" lnSpcReduction="20000"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Глютаминовая </a:t>
            </a:r>
          </a:p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кислота 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95019" y="2097599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85000" lnSpcReduction="10000"/>
          </a:bodyPr>
          <a:lstStyle/>
          <a:p>
            <a:r>
              <a:rPr kumimoji="1" lang="ru-RU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Глютамин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695019" y="2580303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77500" lnSpcReduction="20000"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Гистидин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695019" y="2827589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70000" lnSpcReduction="20000"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Изолейцин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695019" y="3074875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92500" lnSpcReduction="20000"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Глицин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695019" y="3322161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70000" lnSpcReduction="20000"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Аспарагин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95019" y="3567719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92500" lnSpcReduction="20000"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Лейцин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695019" y="3835209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92500" lnSpcReduction="20000"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Лизин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673442" y="4090552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70000" lnSpcReduction="20000"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Метионин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95019" y="4335547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55000" lnSpcReduction="20000"/>
          </a:bodyPr>
          <a:lstStyle/>
          <a:p>
            <a:r>
              <a:rPr kumimoji="1" lang="ru-RU" altLang="zh-CN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Фенилаланин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695019" y="4592720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92500" lnSpcReduction="20000"/>
          </a:bodyPr>
          <a:lstStyle/>
          <a:p>
            <a:r>
              <a:rPr kumimoji="1" lang="ru-RU" altLang="zh-CN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Пролин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673442" y="4837170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92500" lnSpcReduction="20000"/>
          </a:bodyPr>
          <a:lstStyle/>
          <a:p>
            <a:r>
              <a:rPr kumimoji="1" lang="ru-RU" altLang="zh-CN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Серин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95019" y="5095239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92500" lnSpcReduction="20000"/>
          </a:bodyPr>
          <a:lstStyle/>
          <a:p>
            <a:r>
              <a:rPr kumimoji="1" lang="ru-RU" altLang="zh-CN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Треонин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695019" y="5345476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62500" lnSpcReduction="20000"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Триптофан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673442" y="5581506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92500" lnSpcReduction="20000"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Тирозин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695019" y="5836849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92500" lnSpcReduction="20000"/>
          </a:bodyPr>
          <a:lstStyle/>
          <a:p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Валин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695019" y="1582428"/>
            <a:ext cx="7728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tIns="0" rIns="36000">
            <a:normAutofit fontScale="47500" lnSpcReduction="20000"/>
          </a:bodyPr>
          <a:lstStyle/>
          <a:p>
            <a:r>
              <a:rPr kumimoji="1" lang="ru-RU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Аспарагиновая </a:t>
            </a:r>
          </a:p>
          <a:p>
            <a:r>
              <a:rPr kumimoji="1" lang="ru-RU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кислота</a:t>
            </a:r>
            <a:r>
              <a:rPr kumimoji="1" lang="ru-RU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814175" y="882279"/>
            <a:ext cx="663880" cy="153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 fontScale="77500" lnSpcReduction="20000"/>
          </a:bodyPr>
          <a:lstStyle/>
          <a:p>
            <a:pPr algn="ctr"/>
            <a:r>
              <a:rPr kumimoji="1" lang="ru-RU" altLang="zh-CN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Незаменимые </a:t>
            </a:r>
          </a:p>
          <a:p>
            <a:pPr algn="ctr"/>
            <a:r>
              <a:rPr kumimoji="1" lang="ru-RU" altLang="zh-CN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аминокислоты </a:t>
            </a:r>
            <a:endParaRPr kumimoji="1" lang="zh-CN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478055" y="897882"/>
            <a:ext cx="632565" cy="1445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kumimoji="1" lang="ru-RU" altLang="zh-CN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Белок кукурузы</a:t>
            </a:r>
            <a:endParaRPr kumimoji="1" lang="zh-CN" alt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478055" y="894288"/>
            <a:ext cx="632565" cy="1445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kumimoji="1" lang="ru-RU" altLang="zh-CN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Белок кукурузы</a:t>
            </a:r>
            <a:endParaRPr kumimoji="1" lang="zh-CN" alt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141935" y="868481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Белок риса</a:t>
            </a:r>
            <a:endParaRPr kumimoji="1" lang="zh-CN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774500" y="897219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 fontScale="77500" lnSpcReduction="20000"/>
          </a:bodyPr>
          <a:lstStyle/>
          <a:p>
            <a:pPr algn="ctr"/>
            <a:r>
              <a:rPr kumimoji="1" lang="ru-RU" altLang="zh-CN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Белок пшеницы</a:t>
            </a:r>
            <a:endParaRPr kumimoji="1" lang="zh-CN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371251" y="882480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Белок сои</a:t>
            </a:r>
            <a:endParaRPr kumimoji="1" lang="zh-CN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7003816" y="888891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Коллаген</a:t>
            </a:r>
            <a:endParaRPr kumimoji="1" lang="zh-CN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999056" y="5595124"/>
            <a:ext cx="563797" cy="1832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490653" y="2091363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5786905" y="2098397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138551" y="3345852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5774499" y="3345852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981024" y="3352500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999056" y="2098397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6999056" y="1841642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528509" y="3345852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5154213" y="2091650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6999056" y="5345476"/>
            <a:ext cx="563797" cy="2064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5138552" y="2091363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4526405" y="3861529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 fontScale="77500" lnSpcReduction="20000"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Серьезный 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138551" y="3865547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 fontScale="77500" lnSpcReduction="20000"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Серьезный 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5762610" y="3865548"/>
            <a:ext cx="563797" cy="155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 fontScale="77500" lnSpcReduction="20000"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Серьезный 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4512438" y="5095239"/>
            <a:ext cx="563797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 fontScale="92500"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Маленькое количество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5743701" y="5836849"/>
            <a:ext cx="563797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 fontScale="92500"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Маленькое количество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5121360" y="5095239"/>
            <a:ext cx="563797" cy="196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Недостаток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5748305" y="5095239"/>
            <a:ext cx="563797" cy="196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Недостаток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4526404" y="5355052"/>
            <a:ext cx="563797" cy="196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Недостаток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5147073" y="5581506"/>
            <a:ext cx="563797" cy="1968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kumimoji="1" lang="ru-RU" altLang="zh-CN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Дефицит</a:t>
            </a:r>
            <a:endParaRPr kumimoji="1" lang="zh-CN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6" name="组合 4">
            <a:extLst>
              <a:ext uri="{FF2B5EF4-FFF2-40B4-BE49-F238E27FC236}">
                <a16:creationId xmlns="" xmlns:a16="http://schemas.microsoft.com/office/drawing/2014/main" id="{0EB404AC-5A13-4F55-B8BB-B1F6EC6D75BB}"/>
              </a:ext>
            </a:extLst>
          </p:cNvPr>
          <p:cNvGrpSpPr/>
          <p:nvPr/>
        </p:nvGrpSpPr>
        <p:grpSpPr>
          <a:xfrm>
            <a:off x="9400478" y="-425087"/>
            <a:ext cx="3011462" cy="830997"/>
            <a:chOff x="9400478" y="-425087"/>
            <a:chExt cx="3011462" cy="830997"/>
          </a:xfrm>
        </p:grpSpPr>
        <p:sp>
          <p:nvSpPr>
            <p:cNvPr id="67" name="流程图: 延期 5">
              <a:extLst>
                <a:ext uri="{FF2B5EF4-FFF2-40B4-BE49-F238E27FC236}">
                  <a16:creationId xmlns="" xmlns:a16="http://schemas.microsoft.com/office/drawing/2014/main" id="{718A204A-84FA-4D17-B943-980D7FEEA701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7">
              <a:extLst>
                <a:ext uri="{FF2B5EF4-FFF2-40B4-BE49-F238E27FC236}">
                  <a16:creationId xmlns="" xmlns:a16="http://schemas.microsoft.com/office/drawing/2014/main" id="{AEEDAABB-3B90-4D76-9809-1C74D9AAD4FF}"/>
                </a:ext>
              </a:extLst>
            </p:cNvPr>
            <p:cNvSpPr/>
            <p:nvPr/>
          </p:nvSpPr>
          <p:spPr>
            <a:xfrm>
              <a:off x="9679022" y="-425087"/>
              <a:ext cx="2732918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3. Важность белков</a:t>
              </a:r>
            </a:p>
            <a:p>
              <a:pPr marL="0" lvl="1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для здоровья 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человека</a:t>
              </a:r>
              <a:endParaRPr lang="zh-CN" altLang="en-US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942370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43245" y="1982461"/>
            <a:ext cx="1464743" cy="2789222"/>
            <a:chOff x="1259632" y="2020643"/>
            <a:chExt cx="1257356" cy="11971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" name="组合 67"/>
            <p:cNvGrpSpPr/>
            <p:nvPr/>
          </p:nvGrpSpPr>
          <p:grpSpPr>
            <a:xfrm>
              <a:off x="1302305" y="2020643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59632" y="2401471"/>
              <a:ext cx="1257356" cy="1188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Содержание</a:t>
              </a:r>
              <a:endPara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42"/>
          <p:cNvGrpSpPr/>
          <p:nvPr/>
        </p:nvGrpSpPr>
        <p:grpSpPr>
          <a:xfrm>
            <a:off x="272711" y="782091"/>
            <a:ext cx="4984095" cy="946370"/>
            <a:chOff x="3617000" y="2471530"/>
            <a:chExt cx="4101695" cy="5992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8" name="组合 44"/>
            <p:cNvGrpSpPr/>
            <p:nvPr/>
          </p:nvGrpSpPr>
          <p:grpSpPr>
            <a:xfrm>
              <a:off x="3617000" y="2471530"/>
              <a:ext cx="4101695" cy="599234"/>
              <a:chOff x="4056246" y="2434218"/>
              <a:chExt cx="3672408" cy="536519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4056246" y="2434218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圆角矩形 113"/>
              <p:cNvSpPr/>
              <p:nvPr/>
            </p:nvSpPr>
            <p:spPr>
              <a:xfrm rot="10800000">
                <a:off x="4144025" y="2514206"/>
                <a:ext cx="3005287" cy="389239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8294" y="2547139"/>
                <a:ext cx="538370" cy="240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01</a:t>
                </a:r>
                <a:endParaRPr lang="zh-CN" altLang="en-US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869986" y="2569570"/>
              <a:ext cx="3182287" cy="47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Современное состояние здоровья населения Китая 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42"/>
          <p:cNvGrpSpPr/>
          <p:nvPr/>
        </p:nvGrpSpPr>
        <p:grpSpPr>
          <a:xfrm>
            <a:off x="6837738" y="1209642"/>
            <a:ext cx="5137952" cy="1174165"/>
            <a:chOff x="3710491" y="1059580"/>
            <a:chExt cx="4101695" cy="5992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" name="组合 44"/>
            <p:cNvGrpSpPr/>
            <p:nvPr/>
          </p:nvGrpSpPr>
          <p:grpSpPr>
            <a:xfrm>
              <a:off x="3710491" y="1059580"/>
              <a:ext cx="4101695" cy="599234"/>
              <a:chOff x="4139952" y="1170042"/>
              <a:chExt cx="3672408" cy="536519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4139952" y="1170042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245455" y="1340523"/>
                <a:ext cx="572355" cy="168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06</a:t>
                </a:r>
                <a:endParaRPr lang="zh-CN" altLang="en-US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33845" y="1157616"/>
              <a:ext cx="3291359" cy="329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ts val="1500"/>
                </a:spcBef>
                <a:buClr>
                  <a:schemeClr val="tx1"/>
                </a:buClr>
              </a:pPr>
              <a:r>
                <a:rPr lang="ru-RU" altLang="zh-CN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Роль соевых пептидов в предотвращении мышечной атрофии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42"/>
          <p:cNvGrpSpPr/>
          <p:nvPr/>
        </p:nvGrpSpPr>
        <p:grpSpPr>
          <a:xfrm>
            <a:off x="272710" y="1937446"/>
            <a:ext cx="4984096" cy="953735"/>
            <a:chOff x="3617000" y="2471533"/>
            <a:chExt cx="4101695" cy="5992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" name="组合 44"/>
            <p:cNvGrpSpPr/>
            <p:nvPr/>
          </p:nvGrpSpPr>
          <p:grpSpPr>
            <a:xfrm>
              <a:off x="3617000" y="2471533"/>
              <a:ext cx="4101695" cy="599235"/>
              <a:chOff x="4056246" y="2434218"/>
              <a:chExt cx="3672408" cy="536519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4056246" y="2434218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圆角矩形 113"/>
              <p:cNvSpPr/>
              <p:nvPr/>
            </p:nvSpPr>
            <p:spPr>
              <a:xfrm rot="10800000">
                <a:off x="4144025" y="2514206"/>
                <a:ext cx="3005287" cy="389239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8294" y="2591152"/>
                <a:ext cx="538370" cy="24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02</a:t>
                </a:r>
                <a:endParaRPr lang="zh-CN" altLang="en-US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869986" y="2569570"/>
              <a:ext cx="3182287" cy="406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FontTx/>
                <a:buNone/>
              </a:pPr>
              <a:r>
                <a:rPr lang="ru-RU" altLang="zh-CN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Старение человеческого тела и изменение состояния здоровья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42"/>
          <p:cNvGrpSpPr/>
          <p:nvPr/>
        </p:nvGrpSpPr>
        <p:grpSpPr>
          <a:xfrm>
            <a:off x="241734" y="3048687"/>
            <a:ext cx="4984095" cy="906327"/>
            <a:chOff x="3617000" y="2471528"/>
            <a:chExt cx="4101695" cy="5992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44"/>
            <p:cNvGrpSpPr/>
            <p:nvPr/>
          </p:nvGrpSpPr>
          <p:grpSpPr>
            <a:xfrm>
              <a:off x="3617000" y="2471528"/>
              <a:ext cx="4101695" cy="599234"/>
              <a:chOff x="4056246" y="2434217"/>
              <a:chExt cx="3672408" cy="536519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4056246" y="2434217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圆角矩形 113"/>
              <p:cNvSpPr/>
              <p:nvPr/>
            </p:nvSpPr>
            <p:spPr>
              <a:xfrm rot="10800000">
                <a:off x="4144025" y="2514206"/>
                <a:ext cx="3005287" cy="389239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046920" y="2566405"/>
                <a:ext cx="538370" cy="252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03</a:t>
                </a:r>
                <a:endParaRPr lang="zh-CN" altLang="en-US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69986" y="2569570"/>
              <a:ext cx="3182287" cy="49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FontTx/>
                <a:buNone/>
              </a:pPr>
              <a:r>
                <a:rPr lang="ru-RU" altLang="zh-CN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Важность белков для здоровья человека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42"/>
          <p:cNvGrpSpPr/>
          <p:nvPr/>
        </p:nvGrpSpPr>
        <p:grpSpPr>
          <a:xfrm>
            <a:off x="288464" y="4130768"/>
            <a:ext cx="4984096" cy="1006388"/>
            <a:chOff x="3617000" y="2471529"/>
            <a:chExt cx="4101695" cy="5992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44"/>
            <p:cNvGrpSpPr/>
            <p:nvPr/>
          </p:nvGrpSpPr>
          <p:grpSpPr>
            <a:xfrm>
              <a:off x="3617000" y="2471529"/>
              <a:ext cx="4101695" cy="599234"/>
              <a:chOff x="4056246" y="2434218"/>
              <a:chExt cx="3672408" cy="536519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4056246" y="2434218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圆角矩形 113"/>
              <p:cNvSpPr/>
              <p:nvPr/>
            </p:nvSpPr>
            <p:spPr>
              <a:xfrm rot="10800000">
                <a:off x="4144025" y="2514206"/>
                <a:ext cx="3005287" cy="389239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16686" y="2573280"/>
                <a:ext cx="538370" cy="231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04</a:t>
                </a:r>
                <a:endParaRPr lang="zh-CN" altLang="en-US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869986" y="2569570"/>
              <a:ext cx="3182287" cy="38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eaLnBrk="0" hangingPunct="0">
                <a:spcBef>
                  <a:spcPts val="1500"/>
                </a:spcBef>
                <a:buClr>
                  <a:schemeClr val="tx1"/>
                </a:buClr>
              </a:pPr>
              <a:r>
                <a:rPr lang="ru-RU" altLang="zh-CN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Способы восполнения белков в организме</a:t>
              </a:r>
              <a:endParaRPr lang="zh-CN" alt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42"/>
          <p:cNvGrpSpPr/>
          <p:nvPr/>
        </p:nvGrpSpPr>
        <p:grpSpPr>
          <a:xfrm>
            <a:off x="203057" y="5288279"/>
            <a:ext cx="5120339" cy="960121"/>
            <a:chOff x="3529761" y="2471534"/>
            <a:chExt cx="4188934" cy="5992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44"/>
            <p:cNvGrpSpPr/>
            <p:nvPr/>
          </p:nvGrpSpPr>
          <p:grpSpPr>
            <a:xfrm>
              <a:off x="3617000" y="2471534"/>
              <a:ext cx="4101695" cy="599235"/>
              <a:chOff x="4056246" y="2434218"/>
              <a:chExt cx="3672408" cy="536519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4056246" y="2434218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圆角矩形 113"/>
              <p:cNvSpPr/>
              <p:nvPr/>
            </p:nvSpPr>
            <p:spPr>
              <a:xfrm rot="10800000">
                <a:off x="4144024" y="2514206"/>
                <a:ext cx="3005287" cy="394345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996761" y="2619032"/>
                <a:ext cx="538370" cy="15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05</a:t>
                </a:r>
                <a:endParaRPr lang="zh-CN" altLang="en-US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9761" y="2586926"/>
              <a:ext cx="3510226" cy="368451"/>
            </a:xfrm>
            <a:prstGeom prst="rect">
              <a:avLst/>
            </a:prstGeom>
            <a:noFill/>
          </p:spPr>
          <p:txBody>
            <a:bodyPr wrap="square" lIns="0" tIns="36000" rIns="72000" bIns="0" rtlCol="0">
              <a:spAutoFit/>
            </a:bodyPr>
            <a:lstStyle/>
            <a:p>
              <a:pPr algn="r">
                <a:buClr>
                  <a:schemeClr val="tx1"/>
                </a:buClr>
              </a:pPr>
              <a:r>
                <a:rPr lang="ru-RU" altLang="zh-CN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Восстановительный эффект соевых пептидов при мышечной усталости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837739" y="2548648"/>
            <a:ext cx="5137951" cy="864691"/>
            <a:chOff x="3710491" y="998785"/>
            <a:chExt cx="4101695" cy="5992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4" name="组合 44"/>
            <p:cNvGrpSpPr/>
            <p:nvPr/>
          </p:nvGrpSpPr>
          <p:grpSpPr>
            <a:xfrm>
              <a:off x="3710491" y="998785"/>
              <a:ext cx="4101695" cy="599235"/>
              <a:chOff x="4139952" y="1115607"/>
              <a:chExt cx="3672408" cy="536519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4139952" y="1115607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圆角矩形 113"/>
              <p:cNvSpPr/>
              <p:nvPr/>
            </p:nvSpPr>
            <p:spPr>
              <a:xfrm>
                <a:off x="4685559" y="1169357"/>
                <a:ext cx="3005287" cy="423931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70307" y="1257539"/>
                <a:ext cx="572355" cy="229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07</a:t>
                </a:r>
                <a:endParaRPr lang="zh-CN" altLang="en-US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333844" y="1087271"/>
              <a:ext cx="2618853" cy="447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ts val="1500"/>
                </a:spcBef>
                <a:buClr>
                  <a:schemeClr val="tx1"/>
                </a:buClr>
                <a:defRPr/>
              </a:pPr>
              <a:r>
                <a:rPr kumimoji="1" lang="ru-RU" altLang="zh-CN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Роль и влияние соевых пептидов на иммунитет</a:t>
              </a:r>
              <a:endParaRPr kumimoji="1" lang="en-US" altLang="ja-JP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2"/>
          <p:cNvGrpSpPr/>
          <p:nvPr/>
        </p:nvGrpSpPr>
        <p:grpSpPr>
          <a:xfrm>
            <a:off x="6817107" y="3568213"/>
            <a:ext cx="5158583" cy="948879"/>
            <a:chOff x="3710491" y="1059582"/>
            <a:chExt cx="4101695" cy="5992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组合 44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259720" y="1343667"/>
                <a:ext cx="572355" cy="208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08</a:t>
                </a:r>
                <a:endParaRPr lang="zh-CN" altLang="en-US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333845" y="1157616"/>
              <a:ext cx="3291359" cy="40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Соевые пептиды </a:t>
              </a:r>
              <a:r>
                <a:rPr lang="ru-RU" altLang="zh-CN" b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для красоты женщин</a:t>
              </a:r>
              <a:endParaRPr lang="zh-CN" altLang="en-US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46824" y="4671967"/>
            <a:ext cx="5128866" cy="1438024"/>
            <a:chOff x="3710491" y="1059582"/>
            <a:chExt cx="4101695" cy="5992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6" name="组合 44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58" name="圆角矩形 57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242453" y="1371144"/>
                <a:ext cx="572355" cy="12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09</a:t>
                </a:r>
                <a:endParaRPr lang="zh-CN" altLang="en-US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333845" y="1157616"/>
              <a:ext cx="3291359" cy="33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Отрезвляющее действие соевых пептидов на организм после употребления спиртных напитков</a:t>
              </a:r>
              <a:endParaRPr lang="zh-CN" altLang="en-US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4" y="662390"/>
            <a:ext cx="4114482" cy="5820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26" y="706994"/>
            <a:ext cx="7302002" cy="5460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组合 4">
            <a:extLst>
              <a:ext uri="{FF2B5EF4-FFF2-40B4-BE49-F238E27FC236}">
                <a16:creationId xmlns="" xmlns:a16="http://schemas.microsoft.com/office/drawing/2014/main" id="{0EB404AC-5A13-4F55-B8BB-B1F6EC6D75BB}"/>
              </a:ext>
            </a:extLst>
          </p:cNvPr>
          <p:cNvGrpSpPr/>
          <p:nvPr/>
        </p:nvGrpSpPr>
        <p:grpSpPr>
          <a:xfrm>
            <a:off x="9400478" y="-425087"/>
            <a:ext cx="3011462" cy="830997"/>
            <a:chOff x="9400478" y="-425087"/>
            <a:chExt cx="3011462" cy="830997"/>
          </a:xfrm>
        </p:grpSpPr>
        <p:sp>
          <p:nvSpPr>
            <p:cNvPr id="10" name="流程图: 延期 5">
              <a:extLst>
                <a:ext uri="{FF2B5EF4-FFF2-40B4-BE49-F238E27FC236}">
                  <a16:creationId xmlns="" xmlns:a16="http://schemas.microsoft.com/office/drawing/2014/main" id="{718A204A-84FA-4D17-B943-980D7FEEA701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7">
              <a:extLst>
                <a:ext uri="{FF2B5EF4-FFF2-40B4-BE49-F238E27FC236}">
                  <a16:creationId xmlns="" xmlns:a16="http://schemas.microsoft.com/office/drawing/2014/main" id="{AEEDAABB-3B90-4D76-9809-1C74D9AAD4FF}"/>
                </a:ext>
              </a:extLst>
            </p:cNvPr>
            <p:cNvSpPr/>
            <p:nvPr/>
          </p:nvSpPr>
          <p:spPr>
            <a:xfrm>
              <a:off x="9679022" y="-425087"/>
              <a:ext cx="2732918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3. Важность белков</a:t>
              </a:r>
            </a:p>
            <a:p>
              <a:pPr marL="0" lvl="1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для здоровья 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человека</a:t>
              </a:r>
              <a:endParaRPr lang="zh-CN" altLang="en-US" sz="1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650517"/>
      </p:ext>
    </p:extLst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225" y="1905458"/>
            <a:ext cx="7112775" cy="28930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Часть 4.</a:t>
            </a:r>
          </a:p>
          <a:p>
            <a:pPr marL="0" lvl="1">
              <a:lnSpc>
                <a:spcPct val="150000"/>
              </a:lnSpc>
            </a:pPr>
            <a:r>
              <a:rPr lang="ru-RU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Способы восполнения белка </a:t>
            </a:r>
          </a:p>
          <a:p>
            <a:pPr marL="0" lvl="1">
              <a:lnSpc>
                <a:spcPct val="150000"/>
              </a:lnSpc>
            </a:pPr>
            <a:r>
              <a:rPr lang="ru-RU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 организме человека</a:t>
            </a:r>
            <a:endParaRPr lang="zh-CN" altLang="en-US" sz="4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847861" y="2010285"/>
            <a:ext cx="0" cy="2565899"/>
          </a:xfrm>
          <a:prstGeom prst="line">
            <a:avLst/>
          </a:prstGeom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盒子抽屉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9972" y="2222939"/>
            <a:ext cx="2829583" cy="24192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C39A2CD-DB2A-4686-A0F7-7E2B6B4899FA}"/>
              </a:ext>
            </a:extLst>
          </p:cNvPr>
          <p:cNvGrpSpPr/>
          <p:nvPr/>
        </p:nvGrpSpPr>
        <p:grpSpPr>
          <a:xfrm>
            <a:off x="9277815" y="-401443"/>
            <a:ext cx="3112252" cy="830997"/>
            <a:chOff x="9277815" y="-401443"/>
            <a:chExt cx="3112252" cy="830997"/>
          </a:xfrm>
        </p:grpSpPr>
        <p:sp>
          <p:nvSpPr>
            <p:cNvPr id="6" name="流程图: 延期 5">
              <a:extLst>
                <a:ext uri="{FF2B5EF4-FFF2-40B4-BE49-F238E27FC236}">
                  <a16:creationId xmlns="" xmlns:a16="http://schemas.microsoft.com/office/drawing/2014/main" id="{4A319BF0-5D9F-4267-B081-AE1CDA896F06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E5836496-DAFC-4888-828C-0856E50B7923}"/>
                </a:ext>
              </a:extLst>
            </p:cNvPr>
            <p:cNvSpPr/>
            <p:nvPr/>
          </p:nvSpPr>
          <p:spPr>
            <a:xfrm>
              <a:off x="9698906" y="-401443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Часть 4. Способы восполнения белка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778250" y="3352006"/>
            <a:ext cx="1151467" cy="1481137"/>
          </a:xfrm>
          <a:prstGeom prst="homePlate">
            <a:avLst>
              <a:gd name="adj" fmla="val 25000"/>
            </a:avLst>
          </a:prstGeom>
          <a:solidFill>
            <a:srgbClr val="00CC00"/>
          </a:solidFill>
          <a:ln w="381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kumimoji="1" lang="ru-RU" altLang="zh-CN" sz="1400" b="1" dirty="0" err="1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Фермен-тативный</a:t>
            </a:r>
            <a:r>
              <a:rPr kumimoji="1" lang="ru-RU" altLang="zh-CN" sz="14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гидролиз</a:t>
            </a:r>
            <a:r>
              <a:rPr kumimoji="1" lang="ja-JP" altLang="en-US" sz="14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ja-JP" altLang="en-US" sz="1400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0318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9" name="AutoShape 3"/>
          <p:cNvSpPr>
            <a:spLocks noChangeArrowheads="1"/>
          </p:cNvSpPr>
          <p:nvPr/>
        </p:nvSpPr>
        <p:spPr bwMode="auto">
          <a:xfrm>
            <a:off x="1007533" y="2708276"/>
            <a:ext cx="10560051" cy="2881313"/>
          </a:xfrm>
          <a:prstGeom prst="roundRect">
            <a:avLst>
              <a:gd name="adj" fmla="val 9181"/>
            </a:avLst>
          </a:prstGeom>
          <a:solidFill>
            <a:srgbClr val="E1FF8B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zh-CN" altLang="en-US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464051" y="2924175"/>
            <a:ext cx="3359149" cy="2447925"/>
          </a:xfrm>
          <a:prstGeom prst="rect">
            <a:avLst/>
          </a:prstGeom>
          <a:solidFill>
            <a:srgbClr val="FF0000">
              <a:alpha val="50195"/>
            </a:srgbClr>
          </a:solidFill>
          <a:ln w="76200">
            <a:solidFill>
              <a:srgbClr val="FF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zh-CN" altLang="en-US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66342" name="AutoShape 6"/>
          <p:cNvSpPr>
            <a:spLocks noChangeArrowheads="1"/>
          </p:cNvSpPr>
          <p:nvPr/>
        </p:nvSpPr>
        <p:spPr bwMode="auto">
          <a:xfrm>
            <a:off x="3778250" y="3352006"/>
            <a:ext cx="1151467" cy="1481137"/>
          </a:xfrm>
          <a:prstGeom prst="homePlate">
            <a:avLst>
              <a:gd name="adj" fmla="val 25000"/>
            </a:avLst>
          </a:prstGeom>
          <a:solidFill>
            <a:srgbClr val="00CC00"/>
          </a:solidFill>
          <a:ln w="381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kumimoji="1" lang="ru-RU" altLang="zh-CN" sz="1400" b="1" dirty="0" err="1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Фермен-тативный</a:t>
            </a:r>
            <a:r>
              <a:rPr kumimoji="1" lang="ru-RU" altLang="zh-CN" sz="14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гидролиз</a:t>
            </a:r>
            <a:r>
              <a:rPr kumimoji="1" lang="ja-JP" altLang="en-US" sz="14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ja-JP" altLang="en-US" sz="1400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 bwMode="auto">
          <a:xfrm>
            <a:off x="1559984" y="3254375"/>
            <a:ext cx="2184400" cy="1600200"/>
            <a:chOff x="1016" y="2360"/>
            <a:chExt cx="1032" cy="10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66345" name="Oval 9"/>
            <p:cNvSpPr>
              <a:spLocks noChangeArrowheads="1"/>
            </p:cNvSpPr>
            <p:nvPr/>
          </p:nvSpPr>
          <p:spPr bwMode="auto">
            <a:xfrm>
              <a:off x="1408" y="2992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46" name="Oval 10"/>
            <p:cNvSpPr>
              <a:spLocks noChangeArrowheads="1"/>
            </p:cNvSpPr>
            <p:nvPr/>
          </p:nvSpPr>
          <p:spPr bwMode="auto">
            <a:xfrm>
              <a:off x="1328" y="2808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47" name="Oval 11"/>
            <p:cNvSpPr>
              <a:spLocks noChangeArrowheads="1"/>
            </p:cNvSpPr>
            <p:nvPr/>
          </p:nvSpPr>
          <p:spPr bwMode="auto">
            <a:xfrm>
              <a:off x="1192" y="3048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48" name="Oval 12"/>
            <p:cNvSpPr>
              <a:spLocks noChangeArrowheads="1"/>
            </p:cNvSpPr>
            <p:nvPr/>
          </p:nvSpPr>
          <p:spPr bwMode="auto">
            <a:xfrm>
              <a:off x="1320" y="2504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49" name="Oval 13"/>
            <p:cNvSpPr>
              <a:spLocks noChangeArrowheads="1"/>
            </p:cNvSpPr>
            <p:nvPr/>
          </p:nvSpPr>
          <p:spPr bwMode="auto">
            <a:xfrm>
              <a:off x="1232" y="3136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50" name="Oval 14"/>
            <p:cNvSpPr>
              <a:spLocks noChangeArrowheads="1"/>
            </p:cNvSpPr>
            <p:nvPr/>
          </p:nvSpPr>
          <p:spPr bwMode="auto">
            <a:xfrm>
              <a:off x="1280" y="2968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33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51" name="Oval 15"/>
            <p:cNvSpPr>
              <a:spLocks noChangeArrowheads="1"/>
            </p:cNvSpPr>
            <p:nvPr/>
          </p:nvSpPr>
          <p:spPr bwMode="auto">
            <a:xfrm>
              <a:off x="1336" y="3208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52" name="Oval 16"/>
            <p:cNvSpPr>
              <a:spLocks noChangeArrowheads="1"/>
            </p:cNvSpPr>
            <p:nvPr/>
          </p:nvSpPr>
          <p:spPr bwMode="auto">
            <a:xfrm>
              <a:off x="1504" y="2664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53" name="Oval 17"/>
            <p:cNvSpPr>
              <a:spLocks noChangeArrowheads="1"/>
            </p:cNvSpPr>
            <p:nvPr/>
          </p:nvSpPr>
          <p:spPr bwMode="auto">
            <a:xfrm>
              <a:off x="1296" y="2624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54" name="Oval 18"/>
            <p:cNvSpPr>
              <a:spLocks noChangeArrowheads="1"/>
            </p:cNvSpPr>
            <p:nvPr/>
          </p:nvSpPr>
          <p:spPr bwMode="auto">
            <a:xfrm>
              <a:off x="1536" y="3160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55" name="Oval 19"/>
            <p:cNvSpPr>
              <a:spLocks noChangeArrowheads="1"/>
            </p:cNvSpPr>
            <p:nvPr/>
          </p:nvSpPr>
          <p:spPr bwMode="auto">
            <a:xfrm>
              <a:off x="1392" y="2688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33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56" name="Oval 20"/>
            <p:cNvSpPr>
              <a:spLocks noChangeArrowheads="1"/>
            </p:cNvSpPr>
            <p:nvPr/>
          </p:nvSpPr>
          <p:spPr bwMode="auto">
            <a:xfrm>
              <a:off x="1888" y="2880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57" name="Oval 21"/>
            <p:cNvSpPr>
              <a:spLocks noChangeArrowheads="1"/>
            </p:cNvSpPr>
            <p:nvPr/>
          </p:nvSpPr>
          <p:spPr bwMode="auto">
            <a:xfrm>
              <a:off x="1776" y="2880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58" name="Oval 22"/>
            <p:cNvSpPr>
              <a:spLocks noChangeArrowheads="1"/>
            </p:cNvSpPr>
            <p:nvPr/>
          </p:nvSpPr>
          <p:spPr bwMode="auto">
            <a:xfrm>
              <a:off x="1424" y="2448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59" name="Oval 23"/>
            <p:cNvSpPr>
              <a:spLocks noChangeArrowheads="1"/>
            </p:cNvSpPr>
            <p:nvPr/>
          </p:nvSpPr>
          <p:spPr bwMode="auto">
            <a:xfrm>
              <a:off x="1016" y="2904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60" name="Oval 24"/>
            <p:cNvSpPr>
              <a:spLocks noChangeArrowheads="1"/>
            </p:cNvSpPr>
            <p:nvPr/>
          </p:nvSpPr>
          <p:spPr bwMode="auto">
            <a:xfrm>
              <a:off x="1464" y="2360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61" name="Oval 25"/>
            <p:cNvSpPr>
              <a:spLocks noChangeArrowheads="1"/>
            </p:cNvSpPr>
            <p:nvPr/>
          </p:nvSpPr>
          <p:spPr bwMode="auto">
            <a:xfrm>
              <a:off x="1440" y="3208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62" name="Oval 26"/>
            <p:cNvSpPr>
              <a:spLocks noChangeArrowheads="1"/>
            </p:cNvSpPr>
            <p:nvPr/>
          </p:nvSpPr>
          <p:spPr bwMode="auto">
            <a:xfrm>
              <a:off x="1104" y="2968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33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63" name="Oval 27"/>
            <p:cNvSpPr>
              <a:spLocks noChangeArrowheads="1"/>
            </p:cNvSpPr>
            <p:nvPr/>
          </p:nvSpPr>
          <p:spPr bwMode="auto">
            <a:xfrm>
              <a:off x="1616" y="2688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64" name="Oval 28"/>
            <p:cNvSpPr>
              <a:spLocks noChangeArrowheads="1"/>
            </p:cNvSpPr>
            <p:nvPr/>
          </p:nvSpPr>
          <p:spPr bwMode="auto">
            <a:xfrm>
              <a:off x="1568" y="2987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65" name="Oval 29"/>
            <p:cNvSpPr>
              <a:spLocks noChangeArrowheads="1"/>
            </p:cNvSpPr>
            <p:nvPr/>
          </p:nvSpPr>
          <p:spPr bwMode="auto">
            <a:xfrm>
              <a:off x="1688" y="2795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66" name="Oval 30"/>
            <p:cNvSpPr>
              <a:spLocks noChangeArrowheads="1"/>
            </p:cNvSpPr>
            <p:nvPr/>
          </p:nvSpPr>
          <p:spPr bwMode="auto">
            <a:xfrm>
              <a:off x="1488" y="3059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67" name="Oval 31"/>
            <p:cNvSpPr>
              <a:spLocks noChangeArrowheads="1"/>
            </p:cNvSpPr>
            <p:nvPr/>
          </p:nvSpPr>
          <p:spPr bwMode="auto">
            <a:xfrm>
              <a:off x="1608" y="2875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66368" name="AutoShape 32"/>
          <p:cNvSpPr>
            <a:spLocks noChangeArrowheads="1"/>
          </p:cNvSpPr>
          <p:nvPr/>
        </p:nvSpPr>
        <p:spPr bwMode="auto">
          <a:xfrm>
            <a:off x="2049794" y="5043489"/>
            <a:ext cx="867807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kumimoji="1" lang="ru-RU" altLang="zh-CN" sz="18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Белки</a:t>
            </a:r>
            <a:endParaRPr kumimoji="1" lang="ja-JP" altLang="en-US" sz="1800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丸ｺﾞｼｯｸM-PRO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66369" name="AutoShape 33"/>
          <p:cNvSpPr>
            <a:spLocks noChangeArrowheads="1"/>
          </p:cNvSpPr>
          <p:nvPr/>
        </p:nvSpPr>
        <p:spPr bwMode="auto">
          <a:xfrm>
            <a:off x="4958291" y="4581943"/>
            <a:ext cx="2211916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kumimoji="1" lang="ru-RU" altLang="ja-JP" sz="20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Белковые пептиды</a:t>
            </a:r>
            <a:endParaRPr kumimoji="1" lang="ja-JP" altLang="en-US" sz="2000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丸ｺﾞｼｯｸM-PRO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/>
          <p:nvPr/>
        </p:nvGrpSpPr>
        <p:grpSpPr bwMode="auto">
          <a:xfrm>
            <a:off x="5310717" y="3368675"/>
            <a:ext cx="1727200" cy="1181100"/>
            <a:chOff x="2517" y="2106"/>
            <a:chExt cx="816" cy="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5"/>
            <p:cNvGrpSpPr/>
            <p:nvPr/>
          </p:nvGrpSpPr>
          <p:grpSpPr bwMode="auto">
            <a:xfrm>
              <a:off x="2517" y="2618"/>
              <a:ext cx="264" cy="232"/>
              <a:chOff x="2517" y="2618"/>
              <a:chExt cx="264" cy="232"/>
            </a:xfrm>
          </p:grpSpPr>
          <p:sp>
            <p:nvSpPr>
              <p:cNvPr id="1166372" name="Oval 36"/>
              <p:cNvSpPr>
                <a:spLocks noChangeArrowheads="1"/>
              </p:cNvSpPr>
              <p:nvPr/>
            </p:nvSpPr>
            <p:spPr bwMode="auto">
              <a:xfrm>
                <a:off x="2517" y="2618"/>
                <a:ext cx="160" cy="1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00C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CN" altLang="en-US" b="1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6373" name="Oval 37"/>
              <p:cNvSpPr>
                <a:spLocks noChangeArrowheads="1"/>
              </p:cNvSpPr>
              <p:nvPr/>
            </p:nvSpPr>
            <p:spPr bwMode="auto">
              <a:xfrm>
                <a:off x="2621" y="2690"/>
                <a:ext cx="160" cy="1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CN" altLang="en-US" b="1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 bwMode="auto">
            <a:xfrm>
              <a:off x="2581" y="2106"/>
              <a:ext cx="256" cy="344"/>
              <a:chOff x="2581" y="2106"/>
              <a:chExt cx="256" cy="344"/>
            </a:xfrm>
          </p:grpSpPr>
          <p:sp>
            <p:nvSpPr>
              <p:cNvPr id="1166375" name="Oval 39"/>
              <p:cNvSpPr>
                <a:spLocks noChangeArrowheads="1"/>
              </p:cNvSpPr>
              <p:nvPr/>
            </p:nvSpPr>
            <p:spPr bwMode="auto">
              <a:xfrm>
                <a:off x="2613" y="2290"/>
                <a:ext cx="160" cy="1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CN" altLang="en-US" b="1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6376" name="Oval 40"/>
              <p:cNvSpPr>
                <a:spLocks noChangeArrowheads="1"/>
              </p:cNvSpPr>
              <p:nvPr/>
            </p:nvSpPr>
            <p:spPr bwMode="auto">
              <a:xfrm>
                <a:off x="2581" y="2106"/>
                <a:ext cx="160" cy="1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CN" altLang="en-US" b="1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6377" name="Oval 41"/>
              <p:cNvSpPr>
                <a:spLocks noChangeArrowheads="1"/>
              </p:cNvSpPr>
              <p:nvPr/>
            </p:nvSpPr>
            <p:spPr bwMode="auto">
              <a:xfrm>
                <a:off x="2677" y="2170"/>
                <a:ext cx="160" cy="1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CN" altLang="en-US" b="1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42"/>
            <p:cNvGrpSpPr/>
            <p:nvPr/>
          </p:nvGrpSpPr>
          <p:grpSpPr bwMode="auto">
            <a:xfrm>
              <a:off x="2973" y="2277"/>
              <a:ext cx="360" cy="245"/>
              <a:chOff x="2973" y="2277"/>
              <a:chExt cx="360" cy="245"/>
            </a:xfrm>
          </p:grpSpPr>
          <p:sp>
            <p:nvSpPr>
              <p:cNvPr id="1166379" name="Oval 43"/>
              <p:cNvSpPr>
                <a:spLocks noChangeArrowheads="1"/>
              </p:cNvSpPr>
              <p:nvPr/>
            </p:nvSpPr>
            <p:spPr bwMode="auto">
              <a:xfrm>
                <a:off x="3061" y="2362"/>
                <a:ext cx="160" cy="1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CN" altLang="en-US" b="1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6380" name="Oval 44"/>
              <p:cNvSpPr>
                <a:spLocks noChangeArrowheads="1"/>
              </p:cNvSpPr>
              <p:nvPr/>
            </p:nvSpPr>
            <p:spPr bwMode="auto">
              <a:xfrm>
                <a:off x="3173" y="2362"/>
                <a:ext cx="160" cy="1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CN" altLang="en-US" b="1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6381" name="Oval 45"/>
              <p:cNvSpPr>
                <a:spLocks noChangeArrowheads="1"/>
              </p:cNvSpPr>
              <p:nvPr/>
            </p:nvSpPr>
            <p:spPr bwMode="auto">
              <a:xfrm>
                <a:off x="2973" y="2277"/>
                <a:ext cx="160" cy="1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CN" altLang="en-US" b="1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66382" name="AutoShape 46"/>
          <p:cNvSpPr>
            <a:spLocks noChangeArrowheads="1"/>
          </p:cNvSpPr>
          <p:nvPr/>
        </p:nvSpPr>
        <p:spPr bwMode="auto">
          <a:xfrm>
            <a:off x="8881534" y="5004049"/>
            <a:ext cx="2036836" cy="4426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kumimoji="1" lang="ru-RU" altLang="zh-CN" sz="20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Аминокислоты</a:t>
            </a:r>
            <a:endParaRPr kumimoji="1" lang="zh-CN" altLang="en-US" sz="2000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47"/>
          <p:cNvGrpSpPr/>
          <p:nvPr/>
        </p:nvGrpSpPr>
        <p:grpSpPr bwMode="auto">
          <a:xfrm>
            <a:off x="8803217" y="3571875"/>
            <a:ext cx="1524000" cy="889000"/>
            <a:chOff x="4415" y="2290"/>
            <a:chExt cx="720" cy="5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66384" name="Oval 48"/>
            <p:cNvSpPr>
              <a:spLocks noChangeArrowheads="1"/>
            </p:cNvSpPr>
            <p:nvPr/>
          </p:nvSpPr>
          <p:spPr bwMode="auto">
            <a:xfrm>
              <a:off x="4527" y="2690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85" name="Oval 49"/>
            <p:cNvSpPr>
              <a:spLocks noChangeArrowheads="1"/>
            </p:cNvSpPr>
            <p:nvPr/>
          </p:nvSpPr>
          <p:spPr bwMode="auto">
            <a:xfrm>
              <a:off x="4415" y="2290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6386" name="Oval 50"/>
            <p:cNvSpPr>
              <a:spLocks noChangeArrowheads="1"/>
            </p:cNvSpPr>
            <p:nvPr/>
          </p:nvSpPr>
          <p:spPr bwMode="auto">
            <a:xfrm>
              <a:off x="4975" y="2362"/>
              <a:ext cx="160" cy="1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5485" name="Rectangle 52"/>
          <p:cNvSpPr>
            <a:spLocks noChangeArrowheads="1"/>
          </p:cNvSpPr>
          <p:nvPr/>
        </p:nvSpPr>
        <p:spPr bwMode="auto">
          <a:xfrm>
            <a:off x="1132115" y="2790824"/>
            <a:ext cx="2594502" cy="3619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1" lang="ru-RU" altLang="zh-CN" sz="14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Высокий молекулярный вес</a:t>
            </a:r>
            <a:endParaRPr kumimoji="1" lang="zh-CN" altLang="en-US" sz="1400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5486" name="Rectangle 53"/>
          <p:cNvSpPr>
            <a:spLocks noChangeArrowheads="1"/>
          </p:cNvSpPr>
          <p:nvPr/>
        </p:nvSpPr>
        <p:spPr bwMode="auto">
          <a:xfrm>
            <a:off x="5181826" y="2772708"/>
            <a:ext cx="1903940" cy="3762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1" lang="ru-RU" altLang="zh-CN" sz="14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Среднее значение</a:t>
            </a:r>
            <a:endParaRPr kumimoji="1" lang="ja-JP" altLang="en-US" sz="1400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丸ｺﾞｼｯｸM-PRO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5487" name="Rectangle 54"/>
          <p:cNvSpPr>
            <a:spLocks noChangeArrowheads="1"/>
          </p:cNvSpPr>
          <p:nvPr/>
        </p:nvSpPr>
        <p:spPr bwMode="auto">
          <a:xfrm>
            <a:off x="8202085" y="2801939"/>
            <a:ext cx="2716285" cy="3016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1" lang="ru-RU" altLang="ja-JP" sz="14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丸ｺﾞｼｯｸM-PRO" pitchFamily="50" charset="-128"/>
                <a:cs typeface="Times New Roman" panose="02020603050405020304" pitchFamily="18" charset="0"/>
              </a:rPr>
              <a:t>Низкий молекулярный вес</a:t>
            </a:r>
            <a:endParaRPr kumimoji="1" lang="ja-JP" altLang="en-US" sz="1400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丸ｺﾞｼｯｸM-PRO" pitchFamily="50" charset="-128"/>
              <a:cs typeface="Times New Roman" panose="02020603050405020304" pitchFamily="18" charset="0"/>
            </a:endParaRPr>
          </a:p>
        </p:txBody>
      </p:sp>
      <p:sp>
        <p:nvSpPr>
          <p:cNvPr id="864311" name="Text Box 55"/>
          <p:cNvSpPr txBox="1">
            <a:spLocks noChangeArrowheads="1"/>
          </p:cNvSpPr>
          <p:nvPr/>
        </p:nvSpPr>
        <p:spPr bwMode="auto">
          <a:xfrm>
            <a:off x="671551" y="284101"/>
            <a:ext cx="10924489" cy="1323439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Три единственных способа </a:t>
            </a:r>
          </a:p>
          <a:p>
            <a:pPr algn="ctr">
              <a:defRPr/>
            </a:pP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восполнения белка в организме человека</a:t>
            </a:r>
            <a:endParaRPr lang="zh-CN" altLang="en-US" sz="40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855525" y="1951562"/>
            <a:ext cx="1534062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Белки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310717" y="1967328"/>
            <a:ext cx="1727199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Пептиды</a:t>
            </a:r>
            <a:endParaRPr kumimoji="1"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202085" y="1967327"/>
            <a:ext cx="2716286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Аминокислоты</a:t>
            </a:r>
            <a:endParaRPr kumimoji="1"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0" name="AutoShape 6"/>
          <p:cNvSpPr>
            <a:spLocks noChangeArrowheads="1"/>
          </p:cNvSpPr>
          <p:nvPr/>
        </p:nvSpPr>
        <p:spPr bwMode="auto">
          <a:xfrm>
            <a:off x="7458073" y="3340231"/>
            <a:ext cx="1151467" cy="1481137"/>
          </a:xfrm>
          <a:prstGeom prst="homePlate">
            <a:avLst>
              <a:gd name="adj" fmla="val 25000"/>
            </a:avLst>
          </a:prstGeom>
          <a:solidFill>
            <a:srgbClr val="00CC00"/>
          </a:solidFill>
          <a:ln w="381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kumimoji="1" lang="ru-RU" altLang="zh-CN" sz="1400" b="1" dirty="0" err="1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Фермен-тативный</a:t>
            </a:r>
            <a:r>
              <a:rPr kumimoji="1" lang="ru-RU" altLang="zh-CN" sz="14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гидролиз</a:t>
            </a:r>
            <a:r>
              <a:rPr kumimoji="1" lang="ja-JP" altLang="en-US" sz="14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ja-JP" altLang="en-US" sz="1400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2" name="组合 4">
            <a:extLst>
              <a:ext uri="{FF2B5EF4-FFF2-40B4-BE49-F238E27FC236}">
                <a16:creationId xmlns="" xmlns:a16="http://schemas.microsoft.com/office/drawing/2014/main" id="{1C39A2CD-DB2A-4686-A0F7-7E2B6B4899FA}"/>
              </a:ext>
            </a:extLst>
          </p:cNvPr>
          <p:cNvGrpSpPr/>
          <p:nvPr/>
        </p:nvGrpSpPr>
        <p:grpSpPr>
          <a:xfrm>
            <a:off x="9277815" y="-401443"/>
            <a:ext cx="3112252" cy="830997"/>
            <a:chOff x="9277815" y="-401443"/>
            <a:chExt cx="3112252" cy="830997"/>
          </a:xfrm>
        </p:grpSpPr>
        <p:sp>
          <p:nvSpPr>
            <p:cNvPr id="63" name="流程图: 延期 5">
              <a:extLst>
                <a:ext uri="{FF2B5EF4-FFF2-40B4-BE49-F238E27FC236}">
                  <a16:creationId xmlns="" xmlns:a16="http://schemas.microsoft.com/office/drawing/2014/main" id="{4A319BF0-5D9F-4267-B081-AE1CDA896F06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7">
              <a:extLst>
                <a:ext uri="{FF2B5EF4-FFF2-40B4-BE49-F238E27FC236}">
                  <a16:creationId xmlns="" xmlns:a16="http://schemas.microsoft.com/office/drawing/2014/main" id="{E5836496-DAFC-4888-828C-0856E50B7923}"/>
                </a:ext>
              </a:extLst>
            </p:cNvPr>
            <p:cNvSpPr/>
            <p:nvPr/>
          </p:nvSpPr>
          <p:spPr>
            <a:xfrm>
              <a:off x="9698906" y="-401443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Часть 4. Способы восполнения белка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379"/>
          <p:cNvSpPr txBox="1">
            <a:spLocks noChangeArrowheads="1"/>
          </p:cNvSpPr>
          <p:nvPr/>
        </p:nvSpPr>
        <p:spPr bwMode="auto">
          <a:xfrm>
            <a:off x="0" y="571921"/>
            <a:ext cx="12192000" cy="92333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5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Что такое пептиды</a:t>
            </a:r>
            <a:r>
              <a:rPr lang="zh-CN" altLang="en-US" sz="5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？</a:t>
            </a:r>
            <a:endParaRPr lang="zh-CN" altLang="en-US" sz="5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1" name="矩形 380"/>
          <p:cNvSpPr/>
          <p:nvPr/>
        </p:nvSpPr>
        <p:spPr>
          <a:xfrm>
            <a:off x="293915" y="3498631"/>
            <a:ext cx="11898086" cy="10895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Белковый пептид – это</a:t>
            </a:r>
            <a:r>
              <a:rPr lang="en-US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вещество с низким молекулярным весом</a:t>
            </a:r>
            <a:r>
              <a:rPr lang="en-US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образующееся в результате ферментативного гидролиза крупномолекулярного белка. Он состоит из 2-10 молекул аминокислотных остатков. Это вещество и называется пептид.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82" name="图片 381" descr="图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9275" y="2024545"/>
            <a:ext cx="1033029" cy="833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3" name="图片 382" descr="蛋白质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26" y="1893319"/>
            <a:ext cx="2288559" cy="14503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4" name="矩形 383"/>
          <p:cNvSpPr/>
          <p:nvPr/>
        </p:nvSpPr>
        <p:spPr>
          <a:xfrm>
            <a:off x="1729931" y="4724727"/>
            <a:ext cx="8697310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50000"/>
              </a:spcBef>
              <a:defRPr/>
            </a:pPr>
            <a:r>
              <a:rPr lang="ru-RU" altLang="zh-CN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Технология производства</a:t>
            </a:r>
            <a:endParaRPr lang="zh-CN" altLang="en-US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5" name="矩形 384"/>
          <p:cNvSpPr/>
          <p:nvPr/>
        </p:nvSpPr>
        <p:spPr>
          <a:xfrm>
            <a:off x="83312" y="5475252"/>
            <a:ext cx="1258678" cy="954107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Белок </a:t>
            </a:r>
          </a:p>
          <a:p>
            <a:pPr algn="ctr"/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сои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86" name="图片 385" descr="2rightarrow-2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1610" y="5683144"/>
            <a:ext cx="513645" cy="5307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7" name="矩形 386"/>
          <p:cNvSpPr/>
          <p:nvPr/>
        </p:nvSpPr>
        <p:spPr>
          <a:xfrm>
            <a:off x="1783067" y="5507625"/>
            <a:ext cx="2303652" cy="905074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>
            <a:normAutofit/>
          </a:bodyPr>
          <a:lstStyle/>
          <a:p>
            <a:pPr algn="ctr"/>
            <a:r>
              <a:rPr lang="ru-RU" altLang="zh-CN" sz="28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Ферментатив</a:t>
            </a:r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altLang="zh-CN" sz="2800" b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</a:t>
            </a:r>
            <a:r>
              <a:rPr lang="ru-RU" altLang="zh-CN" sz="28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ый</a:t>
            </a:r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гидролиз</a:t>
            </a:r>
            <a:r>
              <a:rPr lang="zh-CN" altLang="en-US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8" name="矩形 387"/>
          <p:cNvSpPr/>
          <p:nvPr/>
        </p:nvSpPr>
        <p:spPr>
          <a:xfrm>
            <a:off x="4650014" y="5507625"/>
            <a:ext cx="2390892" cy="954107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Диссоциация и очищение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89" name="图片 388" descr="2rightarrow-2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3028" y="5691565"/>
            <a:ext cx="530772" cy="5307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0" name="图片 389" descr="2rightarrow-2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3892" y="5720888"/>
            <a:ext cx="530772" cy="5307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91" name="矩形 390"/>
          <p:cNvSpPr/>
          <p:nvPr/>
        </p:nvSpPr>
        <p:spPr>
          <a:xfrm>
            <a:off x="7560928" y="5507625"/>
            <a:ext cx="2611677" cy="954107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Стерилизация,</a:t>
            </a:r>
          </a:p>
          <a:p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дегидратация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92" name="图片 391" descr="2rightarrow-2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1855" y="5723866"/>
            <a:ext cx="530772" cy="5307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93" name="矩形 392"/>
          <p:cNvSpPr/>
          <p:nvPr/>
        </p:nvSpPr>
        <p:spPr>
          <a:xfrm>
            <a:off x="10734907" y="5710804"/>
            <a:ext cx="1393330" cy="523220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-342900">
              <a:spcBef>
                <a:spcPct val="50000"/>
              </a:spcBef>
              <a:defRPr/>
            </a:pPr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Пептид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4">
            <a:extLst>
              <a:ext uri="{FF2B5EF4-FFF2-40B4-BE49-F238E27FC236}">
                <a16:creationId xmlns="" xmlns:a16="http://schemas.microsoft.com/office/drawing/2014/main" id="{1C39A2CD-DB2A-4686-A0F7-7E2B6B4899FA}"/>
              </a:ext>
            </a:extLst>
          </p:cNvPr>
          <p:cNvGrpSpPr/>
          <p:nvPr/>
        </p:nvGrpSpPr>
        <p:grpSpPr>
          <a:xfrm>
            <a:off x="9277815" y="-401443"/>
            <a:ext cx="3112252" cy="830997"/>
            <a:chOff x="9277815" y="-401443"/>
            <a:chExt cx="3112252" cy="830997"/>
          </a:xfrm>
        </p:grpSpPr>
        <p:sp>
          <p:nvSpPr>
            <p:cNvPr id="20" name="流程图: 延期 5">
              <a:extLst>
                <a:ext uri="{FF2B5EF4-FFF2-40B4-BE49-F238E27FC236}">
                  <a16:creationId xmlns="" xmlns:a16="http://schemas.microsoft.com/office/drawing/2014/main" id="{4A319BF0-5D9F-4267-B081-AE1CDA896F06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7">
              <a:extLst>
                <a:ext uri="{FF2B5EF4-FFF2-40B4-BE49-F238E27FC236}">
                  <a16:creationId xmlns="" xmlns:a16="http://schemas.microsoft.com/office/drawing/2014/main" id="{E5836496-DAFC-4888-828C-0856E50B7923}"/>
                </a:ext>
              </a:extLst>
            </p:cNvPr>
            <p:cNvSpPr/>
            <p:nvPr/>
          </p:nvSpPr>
          <p:spPr>
            <a:xfrm>
              <a:off x="9698906" y="-401443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4. Способы восполнения белка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2819400" y="3562350"/>
            <a:ext cx="1107996" cy="369332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b="1" dirty="0">
                <a:solidFill>
                  <a:srgbClr val="DDD9C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大豆蛋白</a:t>
            </a:r>
            <a:endParaRPr kumimoji="1" lang="ja-JP" altLang="en-US" b="1" dirty="0">
              <a:solidFill>
                <a:srgbClr val="DDD9C3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8548" name="Text Box 6"/>
          <p:cNvSpPr txBox="1">
            <a:spLocks noChangeArrowheads="1"/>
          </p:cNvSpPr>
          <p:nvPr/>
        </p:nvSpPr>
        <p:spPr bwMode="auto">
          <a:xfrm>
            <a:off x="4889071" y="2183381"/>
            <a:ext cx="2192438" cy="15696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ru-RU" altLang="zh-CN" sz="3200" b="1" dirty="0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Фермента-</a:t>
            </a:r>
            <a:r>
              <a:rPr kumimoji="1" lang="ru-RU" altLang="zh-CN" sz="3200" b="1" dirty="0" err="1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тивный</a:t>
            </a:r>
            <a:r>
              <a:rPr kumimoji="1" lang="ru-RU" altLang="zh-CN" sz="3200" b="1" dirty="0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гидролиз</a:t>
            </a:r>
            <a:endParaRPr kumimoji="1" lang="zh-CN" altLang="en-US" sz="3200" b="1" dirty="0">
              <a:solidFill>
                <a:srgbClr val="DDD9C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85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408" y="1439409"/>
            <a:ext cx="2038351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8550" name="Picture 4" descr="未命名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6817" y="1444683"/>
            <a:ext cx="1943100" cy="388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8551" name="Text Box 5"/>
          <p:cNvSpPr txBox="1">
            <a:spLocks noChangeArrowheads="1"/>
          </p:cNvSpPr>
          <p:nvPr/>
        </p:nvSpPr>
        <p:spPr bwMode="auto">
          <a:xfrm>
            <a:off x="7579383" y="3179618"/>
            <a:ext cx="1037968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</a:t>
            </a:r>
            <a:r>
              <a:rPr lang="ru-RU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оевого белка</a:t>
            </a:r>
            <a:endParaRPr lang="zh-CN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8552" name="Text Box 6"/>
          <p:cNvSpPr txBox="1">
            <a:spLocks noChangeArrowheads="1"/>
          </p:cNvSpPr>
          <p:nvPr/>
        </p:nvSpPr>
        <p:spPr bwMode="auto">
          <a:xfrm>
            <a:off x="3200401" y="2224312"/>
            <a:ext cx="1225550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</a:t>
            </a:r>
            <a:r>
              <a:rPr lang="ru-RU" altLang="zh-CN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оевый белок</a:t>
            </a:r>
            <a:endPara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8553" name="WordArt 7"/>
          <p:cNvSpPr>
            <a:spLocks noChangeArrowheads="1" noChangeShapeType="1"/>
          </p:cNvSpPr>
          <p:nvPr/>
        </p:nvSpPr>
        <p:spPr bwMode="auto">
          <a:xfrm>
            <a:off x="2850720" y="3161870"/>
            <a:ext cx="1855059" cy="7428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zh-CN" sz="4800" b="1" kern="10" dirty="0">
                <a:ln w="9525">
                  <a:noFill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в</a:t>
            </a:r>
            <a:r>
              <a:rPr lang="ru-RU" altLang="zh-CN" sz="4800" b="1" kern="10" dirty="0" smtClean="0">
                <a:ln w="9525">
                  <a:noFill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порошке</a:t>
            </a:r>
            <a:endParaRPr lang="zh-CN" altLang="en-US" sz="4800" b="1" kern="10" dirty="0">
              <a:ln w="9525">
                <a:noFill/>
                <a:round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8554" name="WordArt 8"/>
          <p:cNvSpPr>
            <a:spLocks noChangeArrowheads="1" noChangeShapeType="1"/>
          </p:cNvSpPr>
          <p:nvPr/>
        </p:nvSpPr>
        <p:spPr bwMode="auto">
          <a:xfrm>
            <a:off x="7261468" y="2454571"/>
            <a:ext cx="1673797" cy="668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zh-CN" sz="4400" b="1" kern="10" dirty="0" smtClean="0">
                <a:ln w="9525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Пептид</a:t>
            </a:r>
            <a:endParaRPr lang="zh-CN" altLang="en-US" sz="4400" b="1" kern="10" dirty="0">
              <a:ln w="9525">
                <a:noFill/>
                <a:round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8555" name="Text Box 9"/>
          <p:cNvSpPr txBox="1">
            <a:spLocks noChangeArrowheads="1"/>
          </p:cNvSpPr>
          <p:nvPr/>
        </p:nvSpPr>
        <p:spPr bwMode="auto">
          <a:xfrm>
            <a:off x="2073950" y="5544399"/>
            <a:ext cx="3282690" cy="107721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altLang="zh-CN" sz="3200" b="1" dirty="0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Не растворимая в воде эмульсия</a:t>
            </a:r>
            <a:endParaRPr lang="zh-CN" altLang="en-US" sz="3200" b="1" dirty="0">
              <a:solidFill>
                <a:srgbClr val="DDD9C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8556" name="Text Box 10"/>
          <p:cNvSpPr txBox="1">
            <a:spLocks noChangeArrowheads="1"/>
          </p:cNvSpPr>
          <p:nvPr/>
        </p:nvSpPr>
        <p:spPr bwMode="auto">
          <a:xfrm>
            <a:off x="6177993" y="5288340"/>
            <a:ext cx="3941805" cy="15696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altLang="zh-CN" sz="3200" b="1" dirty="0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Чистый прозрачный раствор</a:t>
            </a:r>
            <a:endParaRPr lang="zh-CN" altLang="en-US" sz="3200" b="1" dirty="0">
              <a:solidFill>
                <a:srgbClr val="DDD9C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808294" y="208303"/>
            <a:ext cx="7869106" cy="1231106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ru-RU" altLang="zh-CN" sz="4000" b="1" kern="0" dirty="0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Сравнение соевого пептида и соевого пептидного порошка</a:t>
            </a:r>
            <a:endParaRPr lang="zh-CN" altLang="en-US" sz="4000" b="1" kern="0" dirty="0">
              <a:solidFill>
                <a:srgbClr val="DDD9C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 descr="arrow_r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6640" y="3747016"/>
            <a:ext cx="12573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4">
            <a:extLst>
              <a:ext uri="{FF2B5EF4-FFF2-40B4-BE49-F238E27FC236}">
                <a16:creationId xmlns="" xmlns:a16="http://schemas.microsoft.com/office/drawing/2014/main" id="{1C39A2CD-DB2A-4686-A0F7-7E2B6B4899FA}"/>
              </a:ext>
            </a:extLst>
          </p:cNvPr>
          <p:cNvGrpSpPr/>
          <p:nvPr/>
        </p:nvGrpSpPr>
        <p:grpSpPr>
          <a:xfrm>
            <a:off x="9277815" y="-401443"/>
            <a:ext cx="3112252" cy="830997"/>
            <a:chOff x="9277815" y="-401443"/>
            <a:chExt cx="3112252" cy="830997"/>
          </a:xfrm>
        </p:grpSpPr>
        <p:sp>
          <p:nvSpPr>
            <p:cNvPr id="20" name="流程图: 延期 5">
              <a:extLst>
                <a:ext uri="{FF2B5EF4-FFF2-40B4-BE49-F238E27FC236}">
                  <a16:creationId xmlns="" xmlns:a16="http://schemas.microsoft.com/office/drawing/2014/main" id="{4A319BF0-5D9F-4267-B081-AE1CDA896F06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7">
              <a:extLst>
                <a:ext uri="{FF2B5EF4-FFF2-40B4-BE49-F238E27FC236}">
                  <a16:creationId xmlns="" xmlns:a16="http://schemas.microsoft.com/office/drawing/2014/main" id="{E5836496-DAFC-4888-828C-0856E50B7923}"/>
                </a:ext>
              </a:extLst>
            </p:cNvPr>
            <p:cNvSpPr/>
            <p:nvPr/>
          </p:nvSpPr>
          <p:spPr>
            <a:xfrm>
              <a:off x="9698906" y="-401443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4. Способы восполнения белка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50"/>
          <p:cNvSpPr>
            <a:spLocks noChangeArrowheads="1"/>
          </p:cNvSpPr>
          <p:nvPr/>
        </p:nvSpPr>
        <p:spPr bwMode="auto">
          <a:xfrm>
            <a:off x="1666876" y="903288"/>
            <a:ext cx="8856663" cy="5772150"/>
          </a:xfrm>
          <a:prstGeom prst="roundRect">
            <a:avLst>
              <a:gd name="adj" fmla="val 2231"/>
            </a:avLst>
          </a:prstGeom>
          <a:solidFill>
            <a:srgbClr val="0000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5955" name="AutoShape 51"/>
          <p:cNvSpPr>
            <a:spLocks noChangeArrowheads="1"/>
          </p:cNvSpPr>
          <p:nvPr/>
        </p:nvSpPr>
        <p:spPr bwMode="auto">
          <a:xfrm>
            <a:off x="66115" y="386279"/>
            <a:ext cx="12058184" cy="578882"/>
          </a:xfrm>
          <a:prstGeom prst="roundRect">
            <a:avLst>
              <a:gd name="adj" fmla="val 16667"/>
            </a:avLst>
          </a:prstGeom>
          <a:noFill/>
          <a:ln w="762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ja-JP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Особенности соевого пептида. Моментальное усвоение в кишечнике</a:t>
            </a:r>
            <a:endParaRPr lang="ja-JP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5956" name="Picture 52" descr="ペプチド吸収背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1143001"/>
            <a:ext cx="7916863" cy="52482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AutoShape 53"/>
          <p:cNvSpPr>
            <a:spLocks noChangeArrowheads="1"/>
          </p:cNvSpPr>
          <p:nvPr/>
        </p:nvSpPr>
        <p:spPr bwMode="auto">
          <a:xfrm>
            <a:off x="1973264" y="1060451"/>
            <a:ext cx="4723498" cy="479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ru-RU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Times New Roman" panose="02020603050405020304" pitchFamily="18" charset="0"/>
              </a:rPr>
              <a:t>Система транспортировки аминокислот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5958" name="Rectangle 54"/>
          <p:cNvSpPr>
            <a:spLocks noChangeArrowheads="1"/>
          </p:cNvSpPr>
          <p:nvPr/>
        </p:nvSpPr>
        <p:spPr bwMode="auto">
          <a:xfrm>
            <a:off x="1784351" y="3721100"/>
            <a:ext cx="86217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8519" name="Oval 55"/>
          <p:cNvSpPr>
            <a:spLocks noChangeArrowheads="1"/>
          </p:cNvSpPr>
          <p:nvPr/>
        </p:nvSpPr>
        <p:spPr bwMode="auto">
          <a:xfrm>
            <a:off x="3795714" y="2520951"/>
            <a:ext cx="460375" cy="4603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8520" name="Oval 56"/>
          <p:cNvSpPr>
            <a:spLocks noChangeArrowheads="1"/>
          </p:cNvSpPr>
          <p:nvPr/>
        </p:nvSpPr>
        <p:spPr bwMode="auto">
          <a:xfrm>
            <a:off x="3073401" y="1863726"/>
            <a:ext cx="460375" cy="4603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5961" name="AutoShape 57"/>
          <p:cNvSpPr>
            <a:spLocks noChangeArrowheads="1"/>
          </p:cNvSpPr>
          <p:nvPr/>
        </p:nvSpPr>
        <p:spPr bwMode="auto">
          <a:xfrm>
            <a:off x="1973264" y="3949701"/>
            <a:ext cx="4316024" cy="479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ru-RU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Times New Roman" panose="02020603050405020304" pitchFamily="18" charset="0"/>
              </a:rPr>
              <a:t>Система транспортировки пептидов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8522" name="Oval 58"/>
          <p:cNvSpPr>
            <a:spLocks noChangeArrowheads="1"/>
          </p:cNvSpPr>
          <p:nvPr/>
        </p:nvSpPr>
        <p:spPr bwMode="auto">
          <a:xfrm>
            <a:off x="2827339" y="2700339"/>
            <a:ext cx="460375" cy="4603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8523" name="Text Box 59"/>
          <p:cNvSpPr txBox="1">
            <a:spLocks noChangeArrowheads="1"/>
          </p:cNvSpPr>
          <p:nvPr/>
        </p:nvSpPr>
        <p:spPr bwMode="auto">
          <a:xfrm>
            <a:off x="3533776" y="1726462"/>
            <a:ext cx="5108771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Аминокислоты впитываются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поочередно одна за другой</a:t>
            </a:r>
            <a:endParaRPr lang="ja-JP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8524" name="Text Box 60"/>
          <p:cNvSpPr txBox="1">
            <a:spLocks noChangeArrowheads="1"/>
          </p:cNvSpPr>
          <p:nvPr/>
        </p:nvSpPr>
        <p:spPr bwMode="auto">
          <a:xfrm>
            <a:off x="2395787" y="2641536"/>
            <a:ext cx="7492307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ru-RU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между аналогичными по строению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аминокислотами происходит конкуренция</a:t>
            </a:r>
            <a:r>
              <a:rPr lang="ja-JP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ja-JP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360739" y="4583114"/>
            <a:ext cx="1038225" cy="681037"/>
            <a:chOff x="1079" y="2961"/>
            <a:chExt cx="654" cy="4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5975" name="Oval 62"/>
            <p:cNvSpPr>
              <a:spLocks noChangeArrowheads="1"/>
            </p:cNvSpPr>
            <p:nvPr/>
          </p:nvSpPr>
          <p:spPr bwMode="auto">
            <a:xfrm rot="-1095774">
              <a:off x="1443" y="2985"/>
              <a:ext cx="290" cy="2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976" name="Oval 63"/>
            <p:cNvSpPr>
              <a:spLocks noChangeArrowheads="1"/>
            </p:cNvSpPr>
            <p:nvPr/>
          </p:nvSpPr>
          <p:spPr bwMode="auto">
            <a:xfrm rot="-1095774">
              <a:off x="1283" y="2961"/>
              <a:ext cx="290" cy="2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977" name="Oval 64"/>
            <p:cNvSpPr>
              <a:spLocks noChangeArrowheads="1"/>
            </p:cNvSpPr>
            <p:nvPr/>
          </p:nvSpPr>
          <p:spPr bwMode="auto">
            <a:xfrm rot="-1095774">
              <a:off x="1079" y="3100"/>
              <a:ext cx="290" cy="2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2860675" y="5524501"/>
            <a:ext cx="661988" cy="771525"/>
            <a:chOff x="693" y="3324"/>
            <a:chExt cx="417" cy="48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5973" name="Oval 66"/>
            <p:cNvSpPr>
              <a:spLocks noChangeArrowheads="1"/>
            </p:cNvSpPr>
            <p:nvPr/>
          </p:nvSpPr>
          <p:spPr bwMode="auto">
            <a:xfrm rot="2804626">
              <a:off x="693" y="3324"/>
              <a:ext cx="290" cy="2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33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974" name="Oval 67"/>
            <p:cNvSpPr>
              <a:spLocks noChangeArrowheads="1"/>
            </p:cNvSpPr>
            <p:nvPr/>
          </p:nvSpPr>
          <p:spPr bwMode="auto">
            <a:xfrm rot="2804626">
              <a:off x="820" y="3520"/>
              <a:ext cx="290" cy="2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 rot="1650506">
            <a:off x="3760788" y="5407025"/>
            <a:ext cx="760412" cy="622300"/>
            <a:chOff x="1517" y="3348"/>
            <a:chExt cx="479" cy="3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5971" name="Oval 69"/>
            <p:cNvSpPr>
              <a:spLocks noChangeArrowheads="1"/>
            </p:cNvSpPr>
            <p:nvPr/>
          </p:nvSpPr>
          <p:spPr bwMode="auto">
            <a:xfrm>
              <a:off x="1517" y="3450"/>
              <a:ext cx="290" cy="2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33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Clr>
                  <a:schemeClr val="tx1"/>
                </a:buClr>
                <a:buFont typeface="Wingdings" panose="05000000000000000000" pitchFamily="2" charset="2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972" name="Oval 70"/>
            <p:cNvSpPr>
              <a:spLocks noChangeArrowheads="1"/>
            </p:cNvSpPr>
            <p:nvPr/>
          </p:nvSpPr>
          <p:spPr bwMode="auto">
            <a:xfrm>
              <a:off x="1706" y="3348"/>
              <a:ext cx="290" cy="2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Clr>
                  <a:schemeClr val="tx1"/>
                </a:buClr>
                <a:buFont typeface="Wingdings" panose="05000000000000000000" pitchFamily="2" charset="2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8535" name="Text Box 71"/>
          <p:cNvSpPr txBox="1">
            <a:spLocks noChangeArrowheads="1"/>
          </p:cNvSpPr>
          <p:nvPr/>
        </p:nvSpPr>
        <p:spPr bwMode="auto">
          <a:xfrm>
            <a:off x="2230244" y="4881564"/>
            <a:ext cx="7823395" cy="138499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Пептид всасывается одномоментно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ru-RU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(несколько аминокислот одновременно, 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ru-RU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н</a:t>
            </a:r>
            <a:r>
              <a:rPr lang="ru-RU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ет конкуренции</a:t>
            </a:r>
            <a:r>
              <a:rPr lang="ru-RU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ja-JP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8536" name="Text Box 72"/>
          <p:cNvSpPr txBox="1">
            <a:spLocks noChangeArrowheads="1"/>
          </p:cNvSpPr>
          <p:nvPr/>
        </p:nvSpPr>
        <p:spPr bwMode="auto">
          <a:xfrm>
            <a:off x="8505387" y="1303338"/>
            <a:ext cx="1305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Кишечник</a:t>
            </a:r>
            <a:endParaRPr lang="ja-JP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8537" name="Text Box 73"/>
          <p:cNvSpPr txBox="1">
            <a:spLocks noChangeArrowheads="1"/>
          </p:cNvSpPr>
          <p:nvPr/>
        </p:nvSpPr>
        <p:spPr bwMode="auto">
          <a:xfrm>
            <a:off x="8505387" y="4176713"/>
            <a:ext cx="1305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ja-JP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Кишечник</a:t>
            </a:r>
            <a:endParaRPr lang="ja-JP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4">
            <a:extLst>
              <a:ext uri="{FF2B5EF4-FFF2-40B4-BE49-F238E27FC236}">
                <a16:creationId xmlns="" xmlns:a16="http://schemas.microsoft.com/office/drawing/2014/main" id="{1C39A2CD-DB2A-4686-A0F7-7E2B6B4899FA}"/>
              </a:ext>
            </a:extLst>
          </p:cNvPr>
          <p:cNvGrpSpPr/>
          <p:nvPr/>
        </p:nvGrpSpPr>
        <p:grpSpPr>
          <a:xfrm>
            <a:off x="9277815" y="-401443"/>
            <a:ext cx="3112252" cy="830997"/>
            <a:chOff x="9277815" y="-401443"/>
            <a:chExt cx="3112252" cy="830997"/>
          </a:xfrm>
        </p:grpSpPr>
        <p:sp>
          <p:nvSpPr>
            <p:cNvPr id="30" name="流程图: 延期 5">
              <a:extLst>
                <a:ext uri="{FF2B5EF4-FFF2-40B4-BE49-F238E27FC236}">
                  <a16:creationId xmlns="" xmlns:a16="http://schemas.microsoft.com/office/drawing/2014/main" id="{4A319BF0-5D9F-4267-B081-AE1CDA896F06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矩形 7">
              <a:extLst>
                <a:ext uri="{FF2B5EF4-FFF2-40B4-BE49-F238E27FC236}">
                  <a16:creationId xmlns="" xmlns:a16="http://schemas.microsoft.com/office/drawing/2014/main" id="{E5836496-DAFC-4888-828C-0856E50B7923}"/>
                </a:ext>
              </a:extLst>
            </p:cNvPr>
            <p:cNvSpPr/>
            <p:nvPr/>
          </p:nvSpPr>
          <p:spPr>
            <a:xfrm>
              <a:off x="9698906" y="-401443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4. Способы восполнения белка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21784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8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8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8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8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8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59259E-6 C 0.02275 -0.02269 0.04567 -0.04514 0.06806 -0.05046 C 0.09046 -0.05579 0.1198 -0.04375 0.13473 -0.03241 C 0.14966 -0.02106 0.14271 0.00602 0.15747 0.01829 C 0.17223 0.03056 0.20764 0.05069 0.22275 0.04051 C 0.23785 0.03032 0.24011 -0.03056 0.24844 -0.04236 C 0.25678 -0.05417 0.26997 -0.04537 0.27275 -0.03032 C 0.27553 -0.01528 0.26685 0.03935 0.26511 0.04838 C 0.26337 0.05741 0.26251 0.04144 0.26198 0.02431 C 0.26146 0.00718 0.25764 -0.04815 0.26198 -0.05463 C 0.26633 -0.06111 0.27969 -0.02523 0.28785 -0.01412 C 0.29601 -0.00301 0.29393 0.00231 0.3106 0.01204 C 0.32726 0.02176 0.36389 0.04977 0.38785 0.04444 C 0.41181 0.03912 0.43317 0.00949 0.45452 -0.02014 " pathEditMode="relative" ptsTypes="aaaaaaaaaaaaaA">
                                      <p:cBhvr>
                                        <p:cTn id="22" dur="2000" fill="hold"/>
                                        <p:tgtEl>
                                          <p:spTgt spid="318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1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8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1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23 C 0.02708 -0.0199 0.05486 -0.03958 0.07812 -0.04467 C 0.10139 -0.04976 0.12587 -0.0493 0.13871 -0.03055 C 0.15156 -0.0118 0.14826 0.04167 0.15538 0.06852 C 0.1625 0.09537 0.16146 0.11991 0.18107 0.13102 C 0.20069 0.14213 0.24687 0.1419 0.27361 0.13519 C 0.30035 0.12848 0.33437 0.10487 0.34166 0.09074 C 0.34896 0.07662 0.32639 0.05186 0.31753 0.05024 C 0.30868 0.04862 0.28819 0.06551 0.28871 0.08056 C 0.28923 0.09561 0.30729 0.14098 0.32048 0.14121 C 0.33368 0.14144 0.36857 0.10278 0.36753 0.08264 C 0.36649 0.0625 0.32291 0.00926 0.31441 0.01991 C 0.3059 0.03056 0.32448 0.14375 0.31597 0.14723 C 0.30746 0.1507 0.25642 0.05255 0.26302 0.04005 C 0.26962 0.02755 0.35208 0.05533 0.35538 0.07246 C 0.35868 0.08959 0.29774 0.14074 0.28264 0.14306 C 0.26753 0.14537 0.2592 0.09862 0.26441 0.08658 C 0.26962 0.07454 0.29982 0.07014 0.31441 0.07037 C 0.32899 0.07061 0.34062 0.07963 0.35243 0.08866 " pathEditMode="relative" ptsTypes="aaaaaaaaaaaaaaaaaaA">
                                      <p:cBhvr>
                                        <p:cTn id="35" dur="2000" fill="hold"/>
                                        <p:tgtEl>
                                          <p:spTgt spid="318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625 0.01412 0.01267 0.02847 0.02118 0.04051 C 0.02968 0.05254 0.03715 0.06551 0.05156 0.07291 C 0.06597 0.08032 0.09132 0.08773 0.10764 0.08495 C 0.12396 0.08217 0.13993 0.07106 0.15 0.05671 C 0.16007 0.04236 0.15434 0.01898 0.16823 -0.00185 C 0.18211 -0.02269 0.20955 -0.05648 0.23333 -0.06852 C 0.25711 -0.08056 0.28507 -0.07847 0.31059 -0.07454 C 0.33611 -0.0706 0.37951 -0.06088 0.38628 -0.04445 C 0.39305 -0.02801 0.36805 0.01412 0.35156 0.0243 C 0.33507 0.03449 0.29739 0.02754 0.28784 0.0162 C 0.2783 0.00486 0.28107 -0.0294 0.29392 -0.04445 C 0.30677 -0.05949 0.35989 -0.08496 0.3651 -0.07454 C 0.37031 -0.06412 0.33611 0.02106 0.32569 0.01828 C 0.31527 0.01551 0.29201 -0.08125 0.30295 -0.09074 C 0.31389 -0.10023 0.38333 -0.05625 0.39097 -0.0382 C 0.39861 -0.02014 0.35902 0.0162 0.34843 0.01828 C 0.33784 0.02037 0.325 -0.02222 0.32725 -0.02616 C 0.32951 -0.0301 0.34583 -0.01806 0.36215 -0.00602 " pathEditMode="relative" ptsTypes="aaaaaaaaaaaaaaaaaaA">
                                      <p:cBhvr>
                                        <p:cTn id="37" dur="2000" fill="hold"/>
                                        <p:tgtEl>
                                          <p:spTgt spid="318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0.08866 C 0.3632 0.06644 0.37413 0.04445 0.39653 0.03427 C 0.41893 0.02408 0.46528 0.02616 0.48663 0.02755 C 0.50799 0.02894 0.5165 0.03589 0.525 0.04306 " pathEditMode="relative" ptsTypes="aaaA">
                                      <p:cBhvr>
                                        <p:cTn id="40" dur="1000" fill="hold"/>
                                        <p:tgtEl>
                                          <p:spTgt spid="318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4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8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111 -0.00671 C 0.3684 -0.00324 0.37587 0.00024 0.37621 0.0044 C 0.37656 0.00857 0.37378 0.02362 0.36285 0.01875 C 0.35191 0.01389 0.3158 -0.00856 0.31111 -0.02453 C 0.30642 -0.0405 0.31979 -0.06782 0.33455 -0.07777 C 0.3493 -0.08773 0.37934 -0.09583 0.39948 -0.08449 C 0.41962 -0.07314 0.4316 -0.0155 0.45538 -0.00902 C 0.47917 -0.00254 0.51094 -0.02407 0.54288 -0.0456 " pathEditMode="relative" rAng="0" ptsTypes="aaaaaaaA">
                                      <p:cBhvr>
                                        <p:cTn id="46" dur="1000" fill="hold"/>
                                        <p:tgtEl>
                                          <p:spTgt spid="318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4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8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24699E-6 C 0.00712 0.0377 0.01442 0.07539 0.02778 0.09621 C 0.04115 0.11702 0.06129 0.12697 0.08004 0.12489 C 0.09879 0.1228 0.11737 0.09829 0.14011 0.08395 C 0.16285 0.06961 0.19115 0.0333 0.21702 0.03885 C 0.24289 0.0444 0.26737 0.09528 0.29549 0.11679 C 0.32362 0.1383 0.35591 0.16929 0.38612 0.1679 C 0.41633 0.16651 0.44636 0.13737 0.47692 0.10847 " pathEditMode="relative" ptsTypes="aaaaaaaA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309 -0.03145 0.04618 -0.06267 0.06302 -0.07978 C 0.07986 -0.0969 0.08646 -0.10962 0.10139 -0.10245 C 0.11632 -0.09528 0.13611 -0.0518 0.15226 -0.03677 C 0.16841 -0.02173 0.18073 -0.01318 0.19844 -0.01225 C 0.21615 -0.01133 0.23525 -0.01572 0.25834 -0.03075 C 0.28143 -0.04579 0.3092 -0.09019 0.33681 -0.10245 C 0.36441 -0.1147 0.39445 -0.10962 0.42448 -0.10453 " pathEditMode="relative" ptsTypes="aaaaaaaA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7.77778E-6 -5.06938E-6 C 0.02657 0.01826 0.05313 0.03653 0.08317 0.02266 C 0.1132 0.00878 0.15591 -0.0754 0.18004 -0.08396 C 0.20417 -0.09252 0.20348 -0.03724 0.22778 -0.02869 C 0.25209 -0.02013 0.28976 -0.02175 0.32622 -0.03262 C 0.36268 -0.04349 0.41563 -0.08673 0.44619 -0.09413 C 0.47674 -0.10153 0.49271 -0.08974 0.50921 -0.07771 " pathEditMode="relative" ptsTypes="aaaaaaA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519" grpId="0" animBg="1"/>
      <p:bldP spid="318519" grpId="1" animBg="1"/>
      <p:bldP spid="318519" grpId="2" animBg="1"/>
      <p:bldP spid="318520" grpId="0" animBg="1"/>
      <p:bldP spid="318520" grpId="1" animBg="1"/>
      <p:bldP spid="318520" grpId="2" animBg="1"/>
      <p:bldP spid="318520" grpId="3" animBg="1"/>
      <p:bldP spid="318522" grpId="0" animBg="1"/>
      <p:bldP spid="318522" grpId="1" animBg="1"/>
      <p:bldP spid="318522" grpId="2" animBg="1"/>
      <p:bldP spid="318522" grpId="3" animBg="1"/>
      <p:bldP spid="318523" grpId="0"/>
      <p:bldP spid="318524" grpId="0"/>
      <p:bldP spid="3185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68713" y="3495504"/>
            <a:ext cx="10816683" cy="3224346"/>
            <a:chOff x="4475911" y="2917589"/>
            <a:chExt cx="9081409" cy="3224346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5102942" y="4010947"/>
              <a:ext cx="7583686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kumimoji="1" lang="ru-RU" altLang="zh-CN" sz="20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Параметры оценивания</a:t>
              </a:r>
              <a:r>
                <a:rPr kumimoji="1" lang="zh-CN" altLang="en-US" sz="20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</a:t>
              </a:r>
              <a:r>
                <a:rPr kumimoji="1" lang="ru-RU" altLang="zh-CN" sz="20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 Белок</a:t>
              </a:r>
              <a:r>
                <a:rPr kumimoji="1" lang="zh-CN" altLang="en-US" sz="20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</a:t>
              </a:r>
              <a:r>
                <a:rPr kumimoji="1" lang="ru-RU" altLang="zh-CN" sz="20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zh-CN" altLang="en-US" sz="20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ru-RU" altLang="zh-CN" sz="20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Пептид         Аминокислота</a:t>
              </a:r>
              <a:r>
                <a:rPr kumimoji="1" lang="zh-CN" altLang="en-US" sz="20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  </a:t>
              </a:r>
              <a:endParaRPr kumimoji="1" lang="zh-CN" altLang="en-US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4693602" y="4606085"/>
              <a:ext cx="8189633" cy="1384995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r>
                <a:rPr kumimoji="1" lang="ru-RU" altLang="zh-CN" b="1" dirty="0" err="1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Усваиваемость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                   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  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zh-CN" altLang="en-US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优             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良              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可</a:t>
              </a:r>
              <a:endParaRPr kumimoji="1"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Осмотическое давление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          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zh-CN" altLang="en-US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优            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良                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可</a:t>
              </a:r>
            </a:p>
            <a:p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Переваривание/эффективность всасывания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zh-CN" altLang="en-US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良             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优              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</a:t>
              </a:r>
              <a:r>
                <a:rPr kumimoji="1" lang="zh-CN" altLang="en-US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优</a:t>
              </a:r>
            </a:p>
            <a:p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Баланс всасывания (аминокислота)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    </a:t>
              </a:r>
              <a:r>
                <a:rPr kumimoji="1" lang="zh-CN" altLang="en-US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优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zh-CN" altLang="en-US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优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 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可</a:t>
              </a:r>
              <a:endParaRPr kumimoji="1"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Коэффициент использования белка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     </a:t>
              </a:r>
              <a:r>
                <a:rPr kumimoji="1" lang="zh-CN" altLang="en-US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良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</a:t>
              </a:r>
              <a:r>
                <a:rPr kumimoji="1" lang="zh-CN" altLang="en-US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优  </a:t>
              </a:r>
              <a:r>
                <a:rPr kumimoji="1" lang="ru-RU" altLang="zh-CN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</a:t>
              </a:r>
              <a:r>
                <a:rPr kumimoji="1" lang="zh-CN" altLang="en-US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       </a:t>
              </a:r>
              <a:r>
                <a:rPr kumimoji="1" lang="zh-CN" altLang="en-US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可</a:t>
              </a:r>
              <a:endParaRPr kumimoji="1" lang="zh-CN" altLang="en-US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4475911" y="2917589"/>
              <a:ext cx="9081409" cy="830997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kumimoji="1" lang="ru-RU" altLang="zh-CN" sz="24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Питательная ценность и оценка медицинских особенностей белков, пептидов и смеси аминокислот, состоящих из одинаковых аминокислот</a:t>
              </a:r>
              <a:endParaRPr kumimoji="1" lang="zh-CN" altLang="en-US" sz="24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4588258" y="3925692"/>
              <a:ext cx="8369875" cy="12801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4588258" y="4483510"/>
              <a:ext cx="8369875" cy="56976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4588258" y="6056680"/>
              <a:ext cx="8369875" cy="85254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8061662" y="3925693"/>
              <a:ext cx="2140" cy="2216242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452" y="0"/>
            <a:ext cx="6017342" cy="34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4">
            <a:extLst>
              <a:ext uri="{FF2B5EF4-FFF2-40B4-BE49-F238E27FC236}">
                <a16:creationId xmlns="" xmlns:a16="http://schemas.microsoft.com/office/drawing/2014/main" id="{1C39A2CD-DB2A-4686-A0F7-7E2B6B4899FA}"/>
              </a:ext>
            </a:extLst>
          </p:cNvPr>
          <p:cNvGrpSpPr/>
          <p:nvPr/>
        </p:nvGrpSpPr>
        <p:grpSpPr>
          <a:xfrm>
            <a:off x="9277815" y="-401443"/>
            <a:ext cx="3112252" cy="830997"/>
            <a:chOff x="9277815" y="-401443"/>
            <a:chExt cx="3112252" cy="830997"/>
          </a:xfrm>
        </p:grpSpPr>
        <p:sp>
          <p:nvSpPr>
            <p:cNvPr id="22" name="流程图: 延期 5">
              <a:extLst>
                <a:ext uri="{FF2B5EF4-FFF2-40B4-BE49-F238E27FC236}">
                  <a16:creationId xmlns="" xmlns:a16="http://schemas.microsoft.com/office/drawing/2014/main" id="{4A319BF0-5D9F-4267-B081-AE1CDA896F06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矩形 7">
              <a:extLst>
                <a:ext uri="{FF2B5EF4-FFF2-40B4-BE49-F238E27FC236}">
                  <a16:creationId xmlns="" xmlns:a16="http://schemas.microsoft.com/office/drawing/2014/main" id="{E5836496-DAFC-4888-828C-0856E50B7923}"/>
                </a:ext>
              </a:extLst>
            </p:cNvPr>
            <p:cNvSpPr/>
            <p:nvPr/>
          </p:nvSpPr>
          <p:spPr>
            <a:xfrm>
              <a:off x="9698906" y="-401443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4. Способы восполнения белка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994" y="1911866"/>
            <a:ext cx="7235244" cy="28930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4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Часть 5. Восстановительный </a:t>
            </a:r>
          </a:p>
          <a:p>
            <a:pPr marL="0" lvl="1">
              <a:lnSpc>
                <a:spcPct val="150000"/>
              </a:lnSpc>
            </a:pP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эффект соевых пептидов </a:t>
            </a:r>
          </a:p>
          <a:p>
            <a:pPr marL="0" lvl="1">
              <a:lnSpc>
                <a:spcPct val="150000"/>
              </a:lnSpc>
            </a:pP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при мышечной усталости</a:t>
            </a:r>
            <a:endParaRPr lang="en-US" altLang="zh-CN" sz="40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749687" y="2075465"/>
            <a:ext cx="0" cy="2565899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盒子抽屉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798" y="2288119"/>
            <a:ext cx="2829583" cy="24192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CFBA14B-A78C-4234-909D-93A01FD78E87}"/>
              </a:ext>
            </a:extLst>
          </p:cNvPr>
          <p:cNvGrpSpPr/>
          <p:nvPr/>
        </p:nvGrpSpPr>
        <p:grpSpPr>
          <a:xfrm>
            <a:off x="9277815" y="-413266"/>
            <a:ext cx="3126058" cy="830997"/>
            <a:chOff x="9277815" y="-413266"/>
            <a:chExt cx="3126058" cy="830997"/>
          </a:xfrm>
        </p:grpSpPr>
        <p:sp>
          <p:nvSpPr>
            <p:cNvPr id="6" name="流程图: 延期 5">
              <a:extLst>
                <a:ext uri="{FF2B5EF4-FFF2-40B4-BE49-F238E27FC236}">
                  <a16:creationId xmlns="" xmlns:a16="http://schemas.microsoft.com/office/drawing/2014/main" id="{A94DC23F-A3C6-4DE4-A7BB-351E164948C0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EAF862E2-EF4A-4654-A9DB-273594F7BEB2}"/>
                </a:ext>
              </a:extLst>
            </p:cNvPr>
            <p:cNvSpPr/>
            <p:nvPr/>
          </p:nvSpPr>
          <p:spPr>
            <a:xfrm>
              <a:off x="9712712" y="-413266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Часть 5. Соевые пептиды и спорт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60318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6"/>
          <p:cNvSpPr txBox="1">
            <a:spLocks noChangeArrowheads="1"/>
          </p:cNvSpPr>
          <p:nvPr/>
        </p:nvSpPr>
        <p:spPr bwMode="auto">
          <a:xfrm>
            <a:off x="4454370" y="3263410"/>
            <a:ext cx="2938625" cy="5847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ja-JP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Через </a:t>
            </a:r>
            <a:r>
              <a:rPr lang="en-US" altLang="ja-JP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r>
              <a:rPr lang="ja-JP" altLang="en-US" sz="32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～</a:t>
            </a:r>
            <a:r>
              <a:rPr lang="en-US" altLang="ja-JP" sz="32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 </a:t>
            </a:r>
            <a:r>
              <a:rPr lang="ru-RU" altLang="ja-JP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дня</a:t>
            </a:r>
            <a:endParaRPr lang="ja-JP" altLang="en-US" sz="32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8826" name="Text Box 11"/>
          <p:cNvSpPr txBox="1">
            <a:spLocks noChangeArrowheads="1"/>
          </p:cNvSpPr>
          <p:nvPr/>
        </p:nvSpPr>
        <p:spPr bwMode="auto">
          <a:xfrm>
            <a:off x="7500269" y="2179260"/>
            <a:ext cx="2556647" cy="95410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Ноющие боли в мышцах 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96668" y="424934"/>
            <a:ext cx="9512990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altLang="zh-CN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Принцип определения действия соевых пептидов,</a:t>
            </a:r>
          </a:p>
          <a:p>
            <a:pPr algn="ctr" eaLnBrk="0" hangingPunct="0">
              <a:defRPr/>
            </a:pPr>
            <a:r>
              <a:rPr lang="ru-RU" altLang="zh-CN" sz="32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</a:t>
            </a:r>
            <a:r>
              <a:rPr lang="ru-RU" altLang="zh-CN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потребленных при мышечной усталости </a:t>
            </a:r>
          </a:p>
          <a:p>
            <a:pPr algn="ctr" eaLnBrk="0" hangingPunct="0">
              <a:defRPr/>
            </a:pPr>
            <a:r>
              <a:rPr lang="ru-RU" altLang="zh-CN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после занятий спортом</a:t>
            </a:r>
            <a:endParaRPr lang="ja-JP" altLang="en-US" sz="32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4" name="图片 43" descr="2846024_08222300968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8125" y="3155403"/>
            <a:ext cx="2522484" cy="335966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45" descr="arr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6138" y="3783724"/>
            <a:ext cx="1923393" cy="12087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图片 46" descr="下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3577" y="3155403"/>
            <a:ext cx="2493339" cy="33232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1260088" y="2056814"/>
            <a:ext cx="3311911" cy="95410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Интенсивные занятия спортом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4">
            <a:extLst>
              <a:ext uri="{FF2B5EF4-FFF2-40B4-BE49-F238E27FC236}">
                <a16:creationId xmlns="" xmlns:a16="http://schemas.microsoft.com/office/drawing/2014/main" id="{2CFBA14B-A78C-4234-909D-93A01FD78E87}"/>
              </a:ext>
            </a:extLst>
          </p:cNvPr>
          <p:cNvGrpSpPr/>
          <p:nvPr/>
        </p:nvGrpSpPr>
        <p:grpSpPr>
          <a:xfrm>
            <a:off x="9277815" y="-413266"/>
            <a:ext cx="3126058" cy="830997"/>
            <a:chOff x="9277815" y="-413266"/>
            <a:chExt cx="3126058" cy="830997"/>
          </a:xfrm>
        </p:grpSpPr>
        <p:sp>
          <p:nvSpPr>
            <p:cNvPr id="16" name="流程图: 延期 5">
              <a:extLst>
                <a:ext uri="{FF2B5EF4-FFF2-40B4-BE49-F238E27FC236}">
                  <a16:creationId xmlns="" xmlns:a16="http://schemas.microsoft.com/office/drawing/2014/main" id="{A94DC23F-A3C6-4DE4-A7BB-351E164948C0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7">
              <a:extLst>
                <a:ext uri="{FF2B5EF4-FFF2-40B4-BE49-F238E27FC236}">
                  <a16:creationId xmlns="" xmlns:a16="http://schemas.microsoft.com/office/drawing/2014/main" id="{EAF862E2-EF4A-4654-A9DB-273594F7BEB2}"/>
                </a:ext>
              </a:extLst>
            </p:cNvPr>
            <p:cNvSpPr/>
            <p:nvPr/>
          </p:nvSpPr>
          <p:spPr>
            <a:xfrm>
              <a:off x="9712712" y="-413266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5. Соевые пептиды и спорт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12192000" cy="817563"/>
            <a:chOff x="0" y="73"/>
            <a:chExt cx="5760" cy="515"/>
          </a:xfrm>
          <a:noFill/>
        </p:grpSpPr>
        <p:sp>
          <p:nvSpPr>
            <p:cNvPr id="319491" name="Text Box 3"/>
            <p:cNvSpPr txBox="1">
              <a:spLocks noChangeArrowheads="1"/>
            </p:cNvSpPr>
            <p:nvPr/>
          </p:nvSpPr>
          <p:spPr bwMode="auto">
            <a:xfrm>
              <a:off x="0" y="294"/>
              <a:ext cx="5760" cy="294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wrap="none" tIns="0" rIns="0" bIns="0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ru-RU" altLang="zh-CN" sz="3200" b="1" dirty="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Объекты эксперимента</a:t>
              </a:r>
              <a:endParaRPr lang="ja-JP" altLang="en-US" sz="3200" b="1" dirty="0">
                <a:solidFill>
                  <a:schemeClr val="bg2">
                    <a:lumMod val="9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818" name="Line 4"/>
            <p:cNvSpPr>
              <a:spLocks noChangeShapeType="1"/>
            </p:cNvSpPr>
            <p:nvPr/>
          </p:nvSpPr>
          <p:spPr bwMode="auto">
            <a:xfrm>
              <a:off x="0" y="367"/>
              <a:ext cx="5760" cy="0"/>
            </a:xfrm>
            <a:prstGeom prst="line">
              <a:avLst/>
            </a:prstGeom>
            <a:grpFill/>
            <a:ln w="12700">
              <a:noFill/>
              <a:round/>
            </a:ln>
          </p:spPr>
          <p:txBody>
            <a:bodyPr/>
            <a:lstStyle/>
            <a:p>
              <a:endParaRPr lang="zh-CN" altLang="en-US" sz="3200" dirty="0">
                <a:ea typeface="微软雅黑" panose="020B0503020204020204" pitchFamily="34" charset="-122"/>
              </a:endParaRPr>
            </a:p>
          </p:txBody>
        </p:sp>
        <p:sp>
          <p:nvSpPr>
            <p:cNvPr id="119819" name="Line 5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grpFill/>
            <a:ln w="12700">
              <a:noFill/>
              <a:round/>
            </a:ln>
          </p:spPr>
          <p:txBody>
            <a:bodyPr/>
            <a:lstStyle/>
            <a:p>
              <a:endParaRPr lang="zh-CN" altLang="en-US" sz="3200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1198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893" y="1282180"/>
            <a:ext cx="4381500" cy="290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69551"/>
            <a:ext cx="4370917" cy="289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2299700" y="4615229"/>
            <a:ext cx="7181386" cy="1379865"/>
          </a:xfrm>
          <a:prstGeom prst="rect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-635" eaLnBrk="0" hangingPunct="0">
              <a:lnSpc>
                <a:spcPts val="1700"/>
              </a:lnSpc>
              <a:spcBef>
                <a:spcPct val="50000"/>
              </a:spcBef>
              <a:tabLst>
                <a:tab pos="363220" algn="l"/>
                <a:tab pos="1349375" algn="l"/>
                <a:tab pos="3134995" algn="r"/>
                <a:tab pos="3324225" algn="l"/>
              </a:tabLst>
              <a:defRPr/>
            </a:pPr>
            <a:r>
              <a:rPr lang="ru-RU" altLang="zh-CN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Возраст: </a:t>
            </a:r>
            <a:r>
              <a:rPr lang="en-US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18~21</a:t>
            </a: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год</a:t>
            </a:r>
            <a:r>
              <a:rPr lang="ja-JP" alt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в среднем, </a:t>
            </a:r>
            <a:r>
              <a:rPr lang="en-US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19.8±3.4</a:t>
            </a: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года</a:t>
            </a:r>
            <a:r>
              <a:rPr lang="ja-JP" alt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ja-JP" altLang="en-US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defTabSz="-635" eaLnBrk="0" hangingPunct="0">
              <a:lnSpc>
                <a:spcPts val="1700"/>
              </a:lnSpc>
              <a:spcBef>
                <a:spcPct val="50000"/>
              </a:spcBef>
              <a:tabLst>
                <a:tab pos="363220" algn="l"/>
                <a:tab pos="1349375" algn="l"/>
                <a:tab pos="3134995" algn="r"/>
                <a:tab pos="3324225" algn="l"/>
              </a:tabLst>
              <a:defRPr/>
            </a:pP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Рост</a:t>
            </a:r>
            <a:r>
              <a:rPr lang="ja-JP" alt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163~187</a:t>
            </a: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см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	</a:t>
            </a:r>
            <a:r>
              <a:rPr lang="ja-JP" alt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в среднем, </a:t>
            </a:r>
            <a:r>
              <a:rPr lang="en-US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174.2±6.0</a:t>
            </a: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см</a:t>
            </a:r>
            <a:r>
              <a:rPr lang="ja-JP" alt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ja-JP" altLang="en-US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defTabSz="-635" eaLnBrk="0" hangingPunct="0">
              <a:lnSpc>
                <a:spcPts val="1700"/>
              </a:lnSpc>
              <a:spcBef>
                <a:spcPct val="50000"/>
              </a:spcBef>
              <a:tabLst>
                <a:tab pos="363220" algn="l"/>
                <a:tab pos="1349375" algn="l"/>
                <a:tab pos="3134995" algn="r"/>
                <a:tab pos="3324225" algn="l"/>
              </a:tabLst>
              <a:defRPr/>
            </a:pP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Вес</a:t>
            </a:r>
            <a:r>
              <a:rPr lang="ja-JP" alt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53~76</a:t>
            </a: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кг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	</a:t>
            </a:r>
            <a:r>
              <a:rPr lang="ja-JP" alt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в среднем, </a:t>
            </a:r>
            <a:r>
              <a:rPr lang="en-US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66.0±11.0</a:t>
            </a: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кг</a:t>
            </a:r>
            <a:r>
              <a:rPr lang="ja-JP" alt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ja-JP" altLang="en-US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defTabSz="-635" eaLnBrk="0" hangingPunct="0">
              <a:lnSpc>
                <a:spcPts val="1700"/>
              </a:lnSpc>
              <a:spcBef>
                <a:spcPct val="50000"/>
              </a:spcBef>
              <a:tabLst>
                <a:tab pos="363220" algn="l"/>
                <a:tab pos="1349375" algn="l"/>
                <a:tab pos="3134995" algn="r"/>
                <a:tab pos="3324225" algn="l"/>
              </a:tabLst>
              <a:defRPr/>
            </a:pP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Индекс массы тела</a:t>
            </a:r>
            <a:r>
              <a:rPr lang="ja-JP" alt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19.9~24.2%	</a:t>
            </a:r>
            <a:r>
              <a:rPr lang="ja-JP" alt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ru-RU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в среднем, </a:t>
            </a:r>
            <a:r>
              <a:rPr lang="en-US" altLang="ja-JP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22.1±0.9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%</a:t>
            </a:r>
            <a:r>
              <a:rPr lang="ja-JP" alt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ja-JP" altLang="en-US" b="1" dirty="0">
              <a:solidFill>
                <a:schemeClr val="bg2">
                  <a:lumMod val="9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4">
            <a:extLst>
              <a:ext uri="{FF2B5EF4-FFF2-40B4-BE49-F238E27FC236}">
                <a16:creationId xmlns="" xmlns:a16="http://schemas.microsoft.com/office/drawing/2014/main" id="{2CFBA14B-A78C-4234-909D-93A01FD78E87}"/>
              </a:ext>
            </a:extLst>
          </p:cNvPr>
          <p:cNvGrpSpPr/>
          <p:nvPr/>
        </p:nvGrpSpPr>
        <p:grpSpPr>
          <a:xfrm>
            <a:off x="9277815" y="-413266"/>
            <a:ext cx="3126058" cy="830997"/>
            <a:chOff x="9277815" y="-413266"/>
            <a:chExt cx="3126058" cy="830997"/>
          </a:xfrm>
        </p:grpSpPr>
        <p:sp>
          <p:nvSpPr>
            <p:cNvPr id="19" name="流程图: 延期 5">
              <a:extLst>
                <a:ext uri="{FF2B5EF4-FFF2-40B4-BE49-F238E27FC236}">
                  <a16:creationId xmlns="" xmlns:a16="http://schemas.microsoft.com/office/drawing/2014/main" id="{A94DC23F-A3C6-4DE4-A7BB-351E164948C0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7">
              <a:extLst>
                <a:ext uri="{FF2B5EF4-FFF2-40B4-BE49-F238E27FC236}">
                  <a16:creationId xmlns="" xmlns:a16="http://schemas.microsoft.com/office/drawing/2014/main" id="{EAF862E2-EF4A-4654-A9DB-273594F7BEB2}"/>
                </a:ext>
              </a:extLst>
            </p:cNvPr>
            <p:cNvSpPr/>
            <p:nvPr/>
          </p:nvSpPr>
          <p:spPr>
            <a:xfrm>
              <a:off x="9712712" y="-413266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Часть 5. Соевые пептиды и спорт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5437" y="2462298"/>
            <a:ext cx="6548744" cy="2783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4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4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Часть 1. </a:t>
            </a:r>
            <a:endParaRPr lang="ru-RU" altLang="zh-CN" sz="4000" b="1" dirty="0" smtClean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Современное </a:t>
            </a:r>
            <a:r>
              <a:rPr lang="ru-RU" altLang="zh-CN" sz="4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состояние </a:t>
            </a:r>
            <a:endParaRPr lang="ru-RU" altLang="zh-CN" sz="4000" b="1" dirty="0" smtClean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здоровья </a:t>
            </a:r>
            <a:r>
              <a:rPr lang="ru-RU" altLang="zh-CN" sz="4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населения </a:t>
            </a: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Китая</a:t>
            </a:r>
            <a:endParaRPr lang="en-US" altLang="zh-CN" sz="40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515437" y="2761078"/>
            <a:ext cx="0" cy="2565899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盒子抽屉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7548" y="2973732"/>
            <a:ext cx="2829583" cy="24192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A81E0B29-D413-420B-B4DA-75084DBB05FE}"/>
              </a:ext>
            </a:extLst>
          </p:cNvPr>
          <p:cNvGrpSpPr/>
          <p:nvPr/>
        </p:nvGrpSpPr>
        <p:grpSpPr>
          <a:xfrm>
            <a:off x="9409471" y="-320527"/>
            <a:ext cx="2915265" cy="1456154"/>
            <a:chOff x="9409471" y="-320528"/>
            <a:chExt cx="2915265" cy="1596062"/>
          </a:xfrm>
        </p:grpSpPr>
        <p:sp>
          <p:nvSpPr>
            <p:cNvPr id="4" name="流程图: 延期 3">
              <a:extLst>
                <a:ext uri="{FF2B5EF4-FFF2-40B4-BE49-F238E27FC236}">
                  <a16:creationId xmlns="" xmlns:a16="http://schemas.microsoft.com/office/drawing/2014/main" id="{3FBD5537-312F-4572-B1FC-B38D82AC4EB9}"/>
                </a:ext>
              </a:extLst>
            </p:cNvPr>
            <p:cNvSpPr/>
            <p:nvPr/>
          </p:nvSpPr>
          <p:spPr>
            <a:xfrm flipH="1">
              <a:off x="9409471" y="-320528"/>
              <a:ext cx="2782529" cy="1596062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09EB1661-C00D-4091-ACD2-C24EC637891C}"/>
                </a:ext>
              </a:extLst>
            </p:cNvPr>
            <p:cNvSpPr/>
            <p:nvPr/>
          </p:nvSpPr>
          <p:spPr>
            <a:xfrm>
              <a:off x="9871467" y="-283882"/>
              <a:ext cx="2453269" cy="12003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1. Современное состояние здоровья населения Китая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34682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"/>
          <p:cNvSpPr>
            <a:spLocks noChangeAspect="1" noChangeArrowheads="1" noTextEdit="1"/>
          </p:cNvSpPr>
          <p:nvPr/>
        </p:nvSpPr>
        <p:spPr bwMode="auto">
          <a:xfrm>
            <a:off x="1517651" y="692151"/>
            <a:ext cx="8015816" cy="58261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516624" y="746125"/>
            <a:ext cx="54502" cy="26161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ja-JP" sz="1700" b="1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ja-JP" b="1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520857" y="315913"/>
            <a:ext cx="57708" cy="276999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ja-JP" sz="1800" b="1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ja-JP" b="1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617960" y="479426"/>
            <a:ext cx="86562" cy="41549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ja-JP" sz="2700" b="1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ja-JP" b="1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14735" y="398924"/>
            <a:ext cx="10905893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Восстанавливающее и тормозящее действие на поврежденные мышцы</a:t>
            </a:r>
            <a:endParaRPr lang="en-US" altLang="ja-JP" sz="3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972044" y="1736994"/>
            <a:ext cx="10748584" cy="4561146"/>
            <a:chOff x="2151915" y="1471523"/>
            <a:chExt cx="10748584" cy="4561146"/>
          </a:xfrm>
        </p:grpSpPr>
        <p:sp>
          <p:nvSpPr>
            <p:cNvPr id="120838" name="Rectangle 7"/>
            <p:cNvSpPr>
              <a:spLocks noChangeArrowheads="1"/>
            </p:cNvSpPr>
            <p:nvPr/>
          </p:nvSpPr>
          <p:spPr bwMode="auto">
            <a:xfrm>
              <a:off x="2151915" y="1471523"/>
              <a:ext cx="10748584" cy="36933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altLang="zh-CN" sz="24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Объем изменений по сравнению с показателями начального периода (</a:t>
              </a:r>
              <a:r>
                <a:rPr lang="en-US" altLang="ja-JP" sz="24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n=16</a:t>
              </a:r>
              <a:r>
                <a:rPr lang="ru-RU" altLang="ja-JP" sz="24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lang="ja-JP" altLang="en-US" sz="24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8"/>
            <p:cNvGrpSpPr/>
            <p:nvPr/>
          </p:nvGrpSpPr>
          <p:grpSpPr bwMode="auto">
            <a:xfrm>
              <a:off x="2828987" y="1796323"/>
              <a:ext cx="9571565" cy="4236346"/>
              <a:chOff x="684" y="928"/>
              <a:chExt cx="4522" cy="252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" name="Group 9"/>
              <p:cNvGrpSpPr>
                <a:grpSpLocks noChangeAspect="1"/>
              </p:cNvGrpSpPr>
              <p:nvPr/>
            </p:nvGrpSpPr>
            <p:grpSpPr bwMode="auto">
              <a:xfrm>
                <a:off x="999" y="1055"/>
                <a:ext cx="3995" cy="2158"/>
                <a:chOff x="1511" y="1501"/>
                <a:chExt cx="2594" cy="1401"/>
              </a:xfrm>
            </p:grpSpPr>
            <p:sp>
              <p:nvSpPr>
                <p:cNvPr id="120910" name="Freeform 10"/>
                <p:cNvSpPr>
                  <a:spLocks noChangeAspect="1"/>
                </p:cNvSpPr>
                <p:nvPr/>
              </p:nvSpPr>
              <p:spPr bwMode="auto">
                <a:xfrm>
                  <a:off x="1511" y="1501"/>
                  <a:ext cx="30" cy="1400"/>
                </a:xfrm>
                <a:custGeom>
                  <a:avLst/>
                  <a:gdLst>
                    <a:gd name="T0" fmla="*/ 0 w 5"/>
                    <a:gd name="T1" fmla="*/ 0 h 234"/>
                    <a:gd name="T2" fmla="*/ 0 w 5"/>
                    <a:gd name="T3" fmla="*/ 64209368 h 234"/>
                    <a:gd name="T4" fmla="*/ 1399680 w 5"/>
                    <a:gd name="T5" fmla="*/ 64209368 h 23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34"/>
                    <a:gd name="T11" fmla="*/ 5 w 5"/>
                    <a:gd name="T12" fmla="*/ 234 h 2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34">
                      <a:moveTo>
                        <a:pt x="0" y="0"/>
                      </a:moveTo>
                      <a:lnTo>
                        <a:pt x="0" y="234"/>
                      </a:lnTo>
                      <a:lnTo>
                        <a:pt x="5" y="234"/>
                      </a:lnTo>
                    </a:path>
                  </a:pathLst>
                </a:custGeom>
                <a:noFill/>
                <a:ln w="38100">
                  <a:solidFill>
                    <a:schemeClr val="bg2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pPr algn="ctr" eaLnBrk="0" hangingPunct="0"/>
                  <a:endParaRPr lang="zh-CN" altLang="en-US" b="1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911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1511" y="2727"/>
                  <a:ext cx="30" cy="1"/>
                </a:xfrm>
                <a:prstGeom prst="line">
                  <a:avLst/>
                </a:prstGeom>
                <a:noFill/>
                <a:ln w="25400">
                  <a:solidFill>
                    <a:schemeClr val="bg2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b="1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912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1511" y="2554"/>
                  <a:ext cx="30" cy="1"/>
                </a:xfrm>
                <a:prstGeom prst="line">
                  <a:avLst/>
                </a:prstGeom>
                <a:noFill/>
                <a:ln w="25400">
                  <a:solidFill>
                    <a:schemeClr val="bg2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b="1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913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511" y="2374"/>
                  <a:ext cx="30" cy="1"/>
                </a:xfrm>
                <a:prstGeom prst="line">
                  <a:avLst/>
                </a:prstGeom>
                <a:noFill/>
                <a:ln w="25400">
                  <a:solidFill>
                    <a:schemeClr val="bg2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b="1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914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511" y="2201"/>
                  <a:ext cx="30" cy="1"/>
                </a:xfrm>
                <a:prstGeom prst="line">
                  <a:avLst/>
                </a:prstGeom>
                <a:noFill/>
                <a:ln w="25400">
                  <a:solidFill>
                    <a:schemeClr val="bg2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b="1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915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1511" y="2027"/>
                  <a:ext cx="30" cy="1"/>
                </a:xfrm>
                <a:prstGeom prst="line">
                  <a:avLst/>
                </a:prstGeom>
                <a:noFill/>
                <a:ln w="25400">
                  <a:solidFill>
                    <a:schemeClr val="bg2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b="1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916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1511" y="1854"/>
                  <a:ext cx="30" cy="1"/>
                </a:xfrm>
                <a:prstGeom prst="line">
                  <a:avLst/>
                </a:prstGeom>
                <a:noFill/>
                <a:ln w="25400">
                  <a:solidFill>
                    <a:schemeClr val="bg2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b="1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917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511" y="1674"/>
                  <a:ext cx="30" cy="1"/>
                </a:xfrm>
                <a:prstGeom prst="line">
                  <a:avLst/>
                </a:prstGeom>
                <a:noFill/>
                <a:ln w="25400">
                  <a:solidFill>
                    <a:schemeClr val="bg2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b="1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918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1511" y="1501"/>
                  <a:ext cx="30" cy="1"/>
                </a:xfrm>
                <a:prstGeom prst="line">
                  <a:avLst/>
                </a:prstGeom>
                <a:noFill/>
                <a:ln w="25400">
                  <a:solidFill>
                    <a:schemeClr val="bg2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b="1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919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1511" y="2901"/>
                  <a:ext cx="2594" cy="1"/>
                </a:xfrm>
                <a:prstGeom prst="line">
                  <a:avLst/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 b="1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" name="Group 20"/>
              <p:cNvGrpSpPr/>
              <p:nvPr/>
            </p:nvGrpSpPr>
            <p:grpSpPr bwMode="auto">
              <a:xfrm>
                <a:off x="684" y="958"/>
                <a:ext cx="4522" cy="2337"/>
                <a:chOff x="684" y="1310"/>
                <a:chExt cx="4522" cy="2337"/>
              </a:xfrm>
            </p:grpSpPr>
            <p:sp>
              <p:nvSpPr>
                <p:cNvPr id="120900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845" y="3464"/>
                  <a:ext cx="6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altLang="ja-JP" sz="2000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120901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764" y="3200"/>
                  <a:ext cx="12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altLang="ja-JP" sz="2000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120902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764" y="2931"/>
                  <a:ext cx="12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altLang="ja-JP" sz="2000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120903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764" y="2656"/>
                  <a:ext cx="12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altLang="ja-JP" sz="2000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60</a:t>
                  </a:r>
                </a:p>
              </p:txBody>
            </p:sp>
            <p:sp>
              <p:nvSpPr>
                <p:cNvPr id="120904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764" y="2389"/>
                  <a:ext cx="121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altLang="ja-JP" sz="2000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80</a:t>
                  </a:r>
                </a:p>
              </p:txBody>
            </p:sp>
            <p:sp>
              <p:nvSpPr>
                <p:cNvPr id="120905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685" y="2120"/>
                  <a:ext cx="182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altLang="ja-JP" sz="2000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100</a:t>
                  </a:r>
                </a:p>
              </p:txBody>
            </p:sp>
            <p:sp>
              <p:nvSpPr>
                <p:cNvPr id="12090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854"/>
                  <a:ext cx="182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altLang="ja-JP" sz="2000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12090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4" y="1575"/>
                  <a:ext cx="182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altLang="ja-JP" sz="2000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140</a:t>
                  </a:r>
                </a:p>
              </p:txBody>
            </p:sp>
            <p:sp>
              <p:nvSpPr>
                <p:cNvPr id="12090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688" y="1310"/>
                  <a:ext cx="182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altLang="ja-JP" sz="2000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160</a:t>
                  </a:r>
                </a:p>
              </p:txBody>
            </p:sp>
            <p:sp>
              <p:nvSpPr>
                <p:cNvPr id="120909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906" y="1456"/>
                  <a:ext cx="1300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ru-RU" altLang="ja-JP" sz="2000" b="1" dirty="0" err="1" smtClean="0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Креатинфосфокиназа</a:t>
                  </a:r>
                  <a:r>
                    <a:rPr lang="ru-RU" altLang="ja-JP" sz="2000" b="1" dirty="0" smtClean="0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</a:t>
                  </a:r>
                </a:p>
                <a:p>
                  <a:pPr algn="ctr" eaLnBrk="0" hangingPunct="0"/>
                  <a:r>
                    <a:rPr lang="ru-RU" altLang="ja-JP" sz="2000" b="1" dirty="0" smtClean="0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в сыворотке крови </a:t>
                  </a:r>
                  <a:r>
                    <a:rPr lang="en-US" altLang="ja-JP" sz="2000" b="1" dirty="0" smtClean="0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(U/l</a:t>
                  </a:r>
                  <a:r>
                    <a:rPr lang="en-US" altLang="ja-JP" sz="2000" b="1" dirty="0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p:grpSp>
          <p:grpSp>
            <p:nvGrpSpPr>
              <p:cNvPr id="5" name="Group 31"/>
              <p:cNvGrpSpPr/>
              <p:nvPr/>
            </p:nvGrpSpPr>
            <p:grpSpPr bwMode="auto">
              <a:xfrm>
                <a:off x="1249" y="1221"/>
                <a:ext cx="2211" cy="1991"/>
                <a:chOff x="1249" y="1573"/>
                <a:chExt cx="2211" cy="1991"/>
              </a:xfrm>
            </p:grpSpPr>
            <p:grpSp>
              <p:nvGrpSpPr>
                <p:cNvPr id="6" name="Group 32"/>
                <p:cNvGrpSpPr/>
                <p:nvPr/>
              </p:nvGrpSpPr>
              <p:grpSpPr bwMode="auto">
                <a:xfrm>
                  <a:off x="1249" y="2974"/>
                  <a:ext cx="397" cy="590"/>
                  <a:chOff x="1249" y="2974"/>
                  <a:chExt cx="397" cy="590"/>
                </a:xfrm>
              </p:grpSpPr>
              <p:sp>
                <p:nvSpPr>
                  <p:cNvPr id="120897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9" y="3222"/>
                    <a:ext cx="397" cy="34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76"/>
                      </a:gs>
                      <a:gs pos="50000">
                        <a:srgbClr val="0000FF"/>
                      </a:gs>
                      <a:gs pos="100000">
                        <a:srgbClr val="000076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98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43" y="2974"/>
                    <a:ext cx="1" cy="2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99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5" y="2974"/>
                    <a:ext cx="65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" name="Group 36"/>
                <p:cNvGrpSpPr/>
                <p:nvPr/>
              </p:nvGrpSpPr>
              <p:grpSpPr bwMode="auto">
                <a:xfrm>
                  <a:off x="3064" y="1573"/>
                  <a:ext cx="396" cy="1991"/>
                  <a:chOff x="3064" y="1573"/>
                  <a:chExt cx="396" cy="1991"/>
                </a:xfrm>
              </p:grpSpPr>
              <p:sp>
                <p:nvSpPr>
                  <p:cNvPr id="120894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4" y="1775"/>
                    <a:ext cx="396" cy="178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76"/>
                      </a:gs>
                      <a:gs pos="50000">
                        <a:srgbClr val="0000FF"/>
                      </a:gs>
                      <a:gs pos="100000">
                        <a:srgbClr val="000076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95" name="Line 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257" y="1573"/>
                    <a:ext cx="1" cy="2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96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30" y="1573"/>
                    <a:ext cx="64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" name="Group 40"/>
                <p:cNvGrpSpPr/>
                <p:nvPr/>
              </p:nvGrpSpPr>
              <p:grpSpPr bwMode="auto">
                <a:xfrm>
                  <a:off x="1342" y="1827"/>
                  <a:ext cx="1542" cy="183"/>
                  <a:chOff x="1338" y="1610"/>
                  <a:chExt cx="1542" cy="183"/>
                </a:xfrm>
              </p:grpSpPr>
              <p:sp>
                <p:nvSpPr>
                  <p:cNvPr id="120892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7" y="1610"/>
                    <a:ext cx="1363" cy="1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ru-RU" altLang="zh-CN" sz="2000" b="1" dirty="0" smtClean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Контрольный результат </a:t>
                    </a:r>
                    <a:endParaRPr lang="zh-CN" altLang="en-US" sz="2000" b="1" dirty="0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93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38" y="1650"/>
                    <a:ext cx="126" cy="1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76"/>
                      </a:gs>
                      <a:gs pos="50000">
                        <a:srgbClr val="0000FF"/>
                      </a:gs>
                      <a:gs pos="100000">
                        <a:srgbClr val="000076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9" name="Group 43"/>
              <p:cNvGrpSpPr/>
              <p:nvPr/>
            </p:nvGrpSpPr>
            <p:grpSpPr bwMode="auto">
              <a:xfrm>
                <a:off x="1340" y="1673"/>
                <a:ext cx="2525" cy="1539"/>
                <a:chOff x="1340" y="2025"/>
                <a:chExt cx="2525" cy="1539"/>
              </a:xfrm>
            </p:grpSpPr>
            <p:grpSp>
              <p:nvGrpSpPr>
                <p:cNvPr id="10" name="Group 44"/>
                <p:cNvGrpSpPr/>
                <p:nvPr/>
              </p:nvGrpSpPr>
              <p:grpSpPr bwMode="auto">
                <a:xfrm>
                  <a:off x="1648" y="3277"/>
                  <a:ext cx="406" cy="287"/>
                  <a:chOff x="1648" y="3277"/>
                  <a:chExt cx="406" cy="287"/>
                </a:xfrm>
              </p:grpSpPr>
              <p:sp>
                <p:nvSpPr>
                  <p:cNvPr id="120886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48" y="3379"/>
                    <a:ext cx="406" cy="1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7676"/>
                      </a:gs>
                      <a:gs pos="50000">
                        <a:srgbClr val="00FFFF"/>
                      </a:gs>
                      <a:gs pos="100000">
                        <a:srgbClr val="007676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87" name="Line 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51" y="3277"/>
                    <a:ext cx="2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88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23" y="3277"/>
                    <a:ext cx="65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48"/>
                <p:cNvGrpSpPr/>
                <p:nvPr/>
              </p:nvGrpSpPr>
              <p:grpSpPr bwMode="auto">
                <a:xfrm>
                  <a:off x="3469" y="2770"/>
                  <a:ext cx="396" cy="794"/>
                  <a:chOff x="3469" y="2770"/>
                  <a:chExt cx="396" cy="794"/>
                </a:xfrm>
              </p:grpSpPr>
              <p:sp>
                <p:nvSpPr>
                  <p:cNvPr id="120883" name="Rectangl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900"/>
                    <a:ext cx="396" cy="66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7676"/>
                      </a:gs>
                      <a:gs pos="50000">
                        <a:srgbClr val="00FFFF"/>
                      </a:gs>
                      <a:gs pos="100000">
                        <a:srgbClr val="007676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84" name="Line 5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662" y="2770"/>
                    <a:ext cx="1" cy="13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85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34" y="2770"/>
                    <a:ext cx="65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52"/>
                <p:cNvGrpSpPr/>
                <p:nvPr/>
              </p:nvGrpSpPr>
              <p:grpSpPr bwMode="auto">
                <a:xfrm>
                  <a:off x="1340" y="2025"/>
                  <a:ext cx="1404" cy="163"/>
                  <a:chOff x="1340" y="1920"/>
                  <a:chExt cx="1404" cy="163"/>
                </a:xfrm>
              </p:grpSpPr>
              <p:sp>
                <p:nvSpPr>
                  <p:cNvPr id="120881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7" y="1920"/>
                    <a:ext cx="1227" cy="1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ru-RU" altLang="zh-CN" sz="1600" b="1" dirty="0" smtClean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Соевый белок </a:t>
                    </a:r>
                    <a:r>
                      <a:rPr lang="en-US" altLang="ja-JP" sz="1600" b="1" dirty="0" smtClean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11S</a:t>
                    </a:r>
                    <a:r>
                      <a:rPr lang="ru-RU" altLang="zh-CN" sz="1600" b="1" dirty="0" smtClean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, 8 г</a:t>
                    </a:r>
                    <a:endParaRPr lang="en-US" altLang="ja-JP" sz="1600" b="1" dirty="0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82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40" y="1957"/>
                    <a:ext cx="126" cy="12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7676"/>
                      </a:gs>
                      <a:gs pos="50000">
                        <a:srgbClr val="00FFFF"/>
                      </a:gs>
                      <a:gs pos="100000">
                        <a:srgbClr val="007676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3" name="Group 55"/>
              <p:cNvGrpSpPr/>
              <p:nvPr/>
            </p:nvGrpSpPr>
            <p:grpSpPr bwMode="auto">
              <a:xfrm>
                <a:off x="1343" y="1868"/>
                <a:ext cx="2927" cy="1344"/>
                <a:chOff x="1343" y="2220"/>
                <a:chExt cx="2927" cy="1344"/>
              </a:xfrm>
            </p:grpSpPr>
            <p:grpSp>
              <p:nvGrpSpPr>
                <p:cNvPr id="14" name="Group 56"/>
                <p:cNvGrpSpPr/>
                <p:nvPr/>
              </p:nvGrpSpPr>
              <p:grpSpPr bwMode="auto">
                <a:xfrm>
                  <a:off x="2062" y="3453"/>
                  <a:ext cx="397" cy="111"/>
                  <a:chOff x="2062" y="3453"/>
                  <a:chExt cx="397" cy="111"/>
                </a:xfrm>
              </p:grpSpPr>
              <p:sp>
                <p:nvSpPr>
                  <p:cNvPr id="120875" name="Rectangl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2" y="3481"/>
                    <a:ext cx="397" cy="8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7600"/>
                      </a:gs>
                      <a:gs pos="50000">
                        <a:srgbClr val="00FF00"/>
                      </a:gs>
                      <a:gs pos="100000">
                        <a:srgbClr val="0076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76" name="Line 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56" y="3453"/>
                    <a:ext cx="1" cy="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77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28" y="3453"/>
                    <a:ext cx="65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" name="Group 60"/>
                <p:cNvGrpSpPr/>
                <p:nvPr/>
              </p:nvGrpSpPr>
              <p:grpSpPr bwMode="auto">
                <a:xfrm>
                  <a:off x="3874" y="2605"/>
                  <a:ext cx="396" cy="959"/>
                  <a:chOff x="3874" y="2605"/>
                  <a:chExt cx="396" cy="959"/>
                </a:xfrm>
              </p:grpSpPr>
              <p:sp>
                <p:nvSpPr>
                  <p:cNvPr id="120872" name="Rectangl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4" y="2724"/>
                    <a:ext cx="396" cy="8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7600"/>
                      </a:gs>
                      <a:gs pos="50000">
                        <a:srgbClr val="00FF00"/>
                      </a:gs>
                      <a:gs pos="100000">
                        <a:srgbClr val="0076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73" name="Line 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067" y="2605"/>
                    <a:ext cx="1" cy="1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74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39" y="2605"/>
                    <a:ext cx="65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" name="Group 64"/>
                <p:cNvGrpSpPr/>
                <p:nvPr/>
              </p:nvGrpSpPr>
              <p:grpSpPr bwMode="auto">
                <a:xfrm>
                  <a:off x="1343" y="2220"/>
                  <a:ext cx="1306" cy="158"/>
                  <a:chOff x="1347" y="2199"/>
                  <a:chExt cx="1306" cy="158"/>
                </a:xfrm>
              </p:grpSpPr>
              <p:sp>
                <p:nvSpPr>
                  <p:cNvPr id="120870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8" y="2199"/>
                    <a:ext cx="1135" cy="1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ru-RU" altLang="zh-CN" sz="1600" b="1" dirty="0" smtClean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   Соевый пептид </a:t>
                    </a:r>
                    <a:r>
                      <a:rPr lang="en-US" altLang="ja-JP" sz="1600" b="1" dirty="0" smtClean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11S</a:t>
                    </a:r>
                    <a:r>
                      <a:rPr lang="ru-RU" altLang="ja-JP" sz="1600" b="1" dirty="0" smtClean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altLang="ja-JP" sz="1600" b="1" dirty="0" smtClean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  4</a:t>
                    </a:r>
                    <a:r>
                      <a:rPr lang="ru-RU" altLang="ja-JP" sz="1600" b="1" dirty="0" smtClean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 г</a:t>
                    </a:r>
                    <a:endParaRPr lang="en-US" altLang="ja-JP" sz="1600" b="1" dirty="0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71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47" y="2231"/>
                    <a:ext cx="126" cy="12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7600"/>
                      </a:gs>
                      <a:gs pos="50000">
                        <a:srgbClr val="00FF00"/>
                      </a:gs>
                      <a:gs pos="100000">
                        <a:srgbClr val="0076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/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7" name="Group 67"/>
              <p:cNvGrpSpPr/>
              <p:nvPr/>
            </p:nvGrpSpPr>
            <p:grpSpPr bwMode="auto">
              <a:xfrm>
                <a:off x="1340" y="2070"/>
                <a:ext cx="3335" cy="1142"/>
                <a:chOff x="1340" y="2422"/>
                <a:chExt cx="3335" cy="1142"/>
              </a:xfrm>
            </p:grpSpPr>
            <p:grpSp>
              <p:nvGrpSpPr>
                <p:cNvPr id="18" name="Group 68"/>
                <p:cNvGrpSpPr/>
                <p:nvPr/>
              </p:nvGrpSpPr>
              <p:grpSpPr bwMode="auto">
                <a:xfrm>
                  <a:off x="2469" y="3416"/>
                  <a:ext cx="397" cy="148"/>
                  <a:chOff x="2469" y="3416"/>
                  <a:chExt cx="397" cy="148"/>
                </a:xfrm>
              </p:grpSpPr>
              <p:sp>
                <p:nvSpPr>
                  <p:cNvPr id="631877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69" y="3453"/>
                    <a:ext cx="397" cy="11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65" name="Line 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663" y="3416"/>
                    <a:ext cx="1" cy="3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66" name="Line 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35" y="3416"/>
                    <a:ext cx="65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9" name="Group 72"/>
                <p:cNvGrpSpPr/>
                <p:nvPr/>
              </p:nvGrpSpPr>
              <p:grpSpPr bwMode="auto">
                <a:xfrm>
                  <a:off x="4279" y="3277"/>
                  <a:ext cx="396" cy="287"/>
                  <a:chOff x="4279" y="3277"/>
                  <a:chExt cx="396" cy="287"/>
                </a:xfrm>
              </p:grpSpPr>
              <p:sp>
                <p:nvSpPr>
                  <p:cNvPr id="631881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9" y="3351"/>
                    <a:ext cx="396" cy="2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62" name="Line 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472" y="3277"/>
                    <a:ext cx="1" cy="7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0863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44" y="3277"/>
                    <a:ext cx="65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0" name="Group 76"/>
                <p:cNvGrpSpPr/>
                <p:nvPr/>
              </p:nvGrpSpPr>
              <p:grpSpPr bwMode="auto">
                <a:xfrm>
                  <a:off x="1340" y="2422"/>
                  <a:ext cx="1309" cy="166"/>
                  <a:chOff x="1352" y="2483"/>
                  <a:chExt cx="1309" cy="166"/>
                </a:xfrm>
              </p:grpSpPr>
              <p:sp>
                <p:nvSpPr>
                  <p:cNvPr id="120859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8" y="2483"/>
                    <a:ext cx="1143" cy="1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 eaLnBrk="0" hangingPunct="0"/>
                    <a:r>
                      <a:rPr lang="ru-RU" altLang="zh-CN" sz="1600" b="1" dirty="0" smtClean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    Соевый </a:t>
                    </a:r>
                    <a:r>
                      <a:rPr lang="ru-RU" altLang="zh-CN" sz="1600" b="1" dirty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пептид </a:t>
                    </a:r>
                    <a:r>
                      <a:rPr lang="en-US" altLang="ja-JP" sz="1600" b="1" dirty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11S</a:t>
                    </a:r>
                    <a:r>
                      <a:rPr lang="ru-RU" altLang="ja-JP" sz="1600" b="1" dirty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,</a:t>
                    </a:r>
                    <a:r>
                      <a:rPr lang="en-US" altLang="ja-JP" sz="1600" b="1" dirty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  </a:t>
                    </a:r>
                    <a:r>
                      <a:rPr lang="ru-RU" altLang="ja-JP" sz="1600" b="1" dirty="0" smtClean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8 </a:t>
                    </a:r>
                    <a:r>
                      <a:rPr lang="ru-RU" altLang="ja-JP" sz="1600" b="1" dirty="0">
                        <a:solidFill>
                          <a:srgbClr val="DDD9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г</a:t>
                    </a:r>
                    <a:endParaRPr lang="en-US" altLang="ja-JP" sz="1600" b="1" dirty="0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1886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52" y="2520"/>
                    <a:ext cx="126" cy="1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zh-CN" altLang="en-US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21" name="Group 79"/>
              <p:cNvGrpSpPr/>
              <p:nvPr/>
            </p:nvGrpSpPr>
            <p:grpSpPr bwMode="auto">
              <a:xfrm>
                <a:off x="3166" y="928"/>
                <a:ext cx="1354" cy="1917"/>
                <a:chOff x="3166" y="1280"/>
                <a:chExt cx="1354" cy="1917"/>
              </a:xfrm>
            </p:grpSpPr>
            <p:sp>
              <p:nvSpPr>
                <p:cNvPr id="12085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78" y="2977"/>
                  <a:ext cx="142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ja-JP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2085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562" y="2475"/>
                  <a:ext cx="148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ja-JP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2085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3966" y="2307"/>
                  <a:ext cx="148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ja-JP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2085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166" y="1280"/>
                  <a:ext cx="136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ja-JP" b="1">
                      <a:solidFill>
                        <a:srgbClr val="DDD9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120849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1519" y="3276"/>
                <a:ext cx="754" cy="1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ru-RU" altLang="ja-JP" sz="1800" b="1" dirty="0" smtClean="0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Через </a:t>
                </a:r>
                <a:r>
                  <a:rPr lang="en-US" altLang="ja-JP" sz="1800" b="1" dirty="0" smtClean="0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30</a:t>
                </a:r>
                <a:r>
                  <a:rPr lang="ru-RU" altLang="ja-JP" sz="1800" b="1" dirty="0" smtClean="0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минут</a:t>
                </a:r>
                <a:endParaRPr lang="ja-JP" altLang="en-US" sz="18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850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3285" y="3285"/>
                <a:ext cx="721" cy="1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ru-RU" altLang="ja-JP" sz="1800" b="1" dirty="0" smtClean="0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Через </a:t>
                </a:r>
                <a:r>
                  <a:rPr lang="en-US" altLang="ja-JP" sz="1800" b="1" dirty="0" smtClean="0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18</a:t>
                </a:r>
                <a:r>
                  <a:rPr lang="ru-RU" altLang="ja-JP" sz="1800" b="1" dirty="0" smtClean="0">
                    <a:solidFill>
                      <a:srgbClr val="DDD9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часов</a:t>
                </a:r>
                <a:endParaRPr lang="ja-JP" altLang="en-US" sz="18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4" name="组合 4">
            <a:extLst>
              <a:ext uri="{FF2B5EF4-FFF2-40B4-BE49-F238E27FC236}">
                <a16:creationId xmlns="" xmlns:a16="http://schemas.microsoft.com/office/drawing/2014/main" id="{2CFBA14B-A78C-4234-909D-93A01FD78E87}"/>
              </a:ext>
            </a:extLst>
          </p:cNvPr>
          <p:cNvGrpSpPr/>
          <p:nvPr/>
        </p:nvGrpSpPr>
        <p:grpSpPr>
          <a:xfrm>
            <a:off x="9277815" y="-413266"/>
            <a:ext cx="3126058" cy="830997"/>
            <a:chOff x="9277815" y="-413266"/>
            <a:chExt cx="3126058" cy="830997"/>
          </a:xfrm>
        </p:grpSpPr>
        <p:sp>
          <p:nvSpPr>
            <p:cNvPr id="95" name="流程图: 延期 5">
              <a:extLst>
                <a:ext uri="{FF2B5EF4-FFF2-40B4-BE49-F238E27FC236}">
                  <a16:creationId xmlns="" xmlns:a16="http://schemas.microsoft.com/office/drawing/2014/main" id="{A94DC23F-A3C6-4DE4-A7BB-351E164948C0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矩形 7">
              <a:extLst>
                <a:ext uri="{FF2B5EF4-FFF2-40B4-BE49-F238E27FC236}">
                  <a16:creationId xmlns="" xmlns:a16="http://schemas.microsoft.com/office/drawing/2014/main" id="{EAF862E2-EF4A-4654-A9DB-273594F7BEB2}"/>
                </a:ext>
              </a:extLst>
            </p:cNvPr>
            <p:cNvSpPr/>
            <p:nvPr/>
          </p:nvSpPr>
          <p:spPr>
            <a:xfrm>
              <a:off x="9712712" y="-413266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5. Соевые пептиды и спорт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4200" y="2185124"/>
            <a:ext cx="7616631" cy="23544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 eaLnBrk="0" hangingPunct="0">
              <a:spcBef>
                <a:spcPts val="1500"/>
              </a:spcBef>
              <a:buClr>
                <a:schemeClr val="tx1"/>
              </a:buClr>
            </a:pPr>
            <a:r>
              <a:rPr lang="zh-CN" altLang="en-US" sz="19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Часть 6. </a:t>
            </a:r>
            <a:r>
              <a:rPr lang="ru-RU" altLang="zh-CN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Роль соевых пептидов </a:t>
            </a:r>
            <a:endParaRPr lang="ru-RU" altLang="zh-CN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itchFamily="34" charset="0"/>
            </a:endParaRPr>
          </a:p>
          <a:p>
            <a:pPr eaLnBrk="0" hangingPunct="0">
              <a:spcBef>
                <a:spcPts val="1500"/>
              </a:spcBef>
              <a:buClr>
                <a:schemeClr val="tx1"/>
              </a:buClr>
            </a:pPr>
            <a:r>
              <a:rPr lang="ru-RU" altLang="zh-CN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в </a:t>
            </a:r>
            <a:r>
              <a:rPr lang="ru-RU" altLang="zh-CN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предотвращении </a:t>
            </a:r>
            <a:endParaRPr lang="ru-RU" altLang="zh-CN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itchFamily="34" charset="0"/>
            </a:endParaRPr>
          </a:p>
          <a:p>
            <a:pPr eaLnBrk="0" hangingPunct="0">
              <a:spcBef>
                <a:spcPts val="1500"/>
              </a:spcBef>
              <a:buClr>
                <a:schemeClr val="tx1"/>
              </a:buClr>
            </a:pPr>
            <a:r>
              <a:rPr lang="ru-RU" altLang="zh-CN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мышечной </a:t>
            </a:r>
            <a:r>
              <a:rPr lang="ru-RU" altLang="zh-CN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атрофии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886164" y="2089113"/>
            <a:ext cx="0" cy="2565899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盒子抽屉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093" y="2438245"/>
            <a:ext cx="2829583" cy="24192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32DBCFC-8063-4E74-875B-E1C158E70456}"/>
              </a:ext>
            </a:extLst>
          </p:cNvPr>
          <p:cNvGrpSpPr/>
          <p:nvPr/>
        </p:nvGrpSpPr>
        <p:grpSpPr>
          <a:xfrm>
            <a:off x="9277815" y="-425087"/>
            <a:ext cx="3036849" cy="830997"/>
            <a:chOff x="9277815" y="-425087"/>
            <a:chExt cx="3036849" cy="830997"/>
          </a:xfrm>
        </p:grpSpPr>
        <p:sp>
          <p:nvSpPr>
            <p:cNvPr id="6" name="流程图: 延期 5">
              <a:extLst>
                <a:ext uri="{FF2B5EF4-FFF2-40B4-BE49-F238E27FC236}">
                  <a16:creationId xmlns="" xmlns:a16="http://schemas.microsoft.com/office/drawing/2014/main" id="{6F6D1868-1549-4FE5-B8FC-41B4921B0FD9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46EE352B-5E91-4F47-845A-6956C9662C4E}"/>
                </a:ext>
              </a:extLst>
            </p:cNvPr>
            <p:cNvSpPr/>
            <p:nvPr/>
          </p:nvSpPr>
          <p:spPr>
            <a:xfrm>
              <a:off x="9623503" y="-425087"/>
              <a:ext cx="2691161" cy="7867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Часть 6. Соевые пептиды и мышечная атрофия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60318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78" y="1480363"/>
            <a:ext cx="3217609" cy="29744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817666" y="608741"/>
            <a:ext cx="8756564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zh-CN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Связь между пищевыми белками и мышцами</a:t>
            </a:r>
            <a:endParaRPr lang="en-US" altLang="ja-JP" sz="32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41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6166" y="2232298"/>
            <a:ext cx="1938337" cy="22748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60290" y="1348534"/>
            <a:ext cx="4249432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zh-CN" sz="2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Перевариваемые вещества белков,</a:t>
            </a:r>
          </a:p>
          <a:p>
            <a:pPr algn="ctr">
              <a:defRPr/>
            </a:pPr>
            <a:r>
              <a:rPr lang="ru-RU" altLang="zh-CN" sz="2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поступивших из пищи</a:t>
            </a:r>
            <a:endParaRPr lang="ja-JP" altLang="en-US" sz="2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下矢印 3"/>
          <p:cNvSpPr/>
          <p:nvPr/>
        </p:nvSpPr>
        <p:spPr>
          <a:xfrm rot="18183550">
            <a:off x="2831366" y="1883047"/>
            <a:ext cx="350838" cy="582613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b="1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909903" y="4042047"/>
            <a:ext cx="1422184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ja-JP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Расщепление</a:t>
            </a:r>
            <a:endParaRPr lang="en-US" altLang="ja-JP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024190" y="4028208"/>
            <a:ext cx="843501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ja-JP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Синтез</a:t>
            </a:r>
            <a:endParaRPr lang="ja-JP" alt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左右矢印 13"/>
          <p:cNvSpPr/>
          <p:nvPr/>
        </p:nvSpPr>
        <p:spPr>
          <a:xfrm>
            <a:off x="5283233" y="3104329"/>
            <a:ext cx="1419225" cy="363537"/>
          </a:xfrm>
          <a:prstGeom prst="left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b="1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241566" y="2652984"/>
            <a:ext cx="990977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zh-CN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Мышцы</a:t>
            </a:r>
            <a:endParaRPr lang="ja-JP" alt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左右矢印 20"/>
          <p:cNvSpPr/>
          <p:nvPr/>
        </p:nvSpPr>
        <p:spPr>
          <a:xfrm>
            <a:off x="7993915" y="4061098"/>
            <a:ext cx="893762" cy="369887"/>
          </a:xfrm>
          <a:prstGeom prst="left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b="1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27270" y="4717832"/>
            <a:ext cx="793115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Синтез и </a:t>
            </a: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расщепление мышечного белка непрерывно повторяются снова и снова</a:t>
            </a:r>
            <a:endParaRPr kumimoji="1" lang="ja-JP" alt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下矢印 24"/>
          <p:cNvSpPr/>
          <p:nvPr/>
        </p:nvSpPr>
        <p:spPr>
          <a:xfrm>
            <a:off x="5574566" y="5526359"/>
            <a:ext cx="957261" cy="552451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b="1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4325315-27B7-49FC-BAC7-6EDE37A3A6A8}"/>
              </a:ext>
            </a:extLst>
          </p:cNvPr>
          <p:cNvSpPr txBox="1"/>
          <p:nvPr/>
        </p:nvSpPr>
        <p:spPr>
          <a:xfrm>
            <a:off x="5062122" y="2456974"/>
            <a:ext cx="1973425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altLang="zh-CN" sz="2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Аминокислоты</a:t>
            </a:r>
            <a:endParaRPr lang="en-US" altLang="zh-CN" sz="2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（</a:t>
            </a:r>
            <a:r>
              <a:rPr lang="ru-RU" altLang="zh-CN" sz="2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пептиды</a:t>
            </a:r>
            <a:r>
              <a:rPr lang="zh-CN" altLang="en-US" sz="2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）</a:t>
            </a:r>
            <a:endParaRPr lang="zh-CN" altLang="en-US" sz="2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B48DAE7-B848-4173-BA72-07F4D3D4E270}"/>
              </a:ext>
            </a:extLst>
          </p:cNvPr>
          <p:cNvSpPr/>
          <p:nvPr/>
        </p:nvSpPr>
        <p:spPr>
          <a:xfrm>
            <a:off x="321225" y="6219174"/>
            <a:ext cx="11674478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Повышение мышечной силы</a:t>
            </a:r>
            <a:r>
              <a:rPr lang="zh-CN" altLang="en-US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＝</a:t>
            </a: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ускорение синтеза и</a:t>
            </a:r>
            <a:r>
              <a:rPr lang="en-US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</a:t>
            </a: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или</a:t>
            </a:r>
            <a:r>
              <a:rPr lang="en-US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торможение расщепления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ECAEE642-C117-4FB6-BC9D-F965FA692993}"/>
              </a:ext>
            </a:extLst>
          </p:cNvPr>
          <p:cNvGrpSpPr/>
          <p:nvPr/>
        </p:nvGrpSpPr>
        <p:grpSpPr>
          <a:xfrm>
            <a:off x="9523142" y="-323384"/>
            <a:ext cx="2914185" cy="830997"/>
            <a:chOff x="9277815" y="-401443"/>
            <a:chExt cx="2914185" cy="830997"/>
          </a:xfrm>
        </p:grpSpPr>
        <p:sp>
          <p:nvSpPr>
            <p:cNvPr id="22" name="流程图: 延期 21">
              <a:extLst>
                <a:ext uri="{FF2B5EF4-FFF2-40B4-BE49-F238E27FC236}">
                  <a16:creationId xmlns="" xmlns:a16="http://schemas.microsoft.com/office/drawing/2014/main" id="{20E85DDA-3D72-4EBB-BD92-4B035703A8FD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52BE6FCF-766B-4EF9-87CF-D67C8BE4CE8C}"/>
                </a:ext>
              </a:extLst>
            </p:cNvPr>
            <p:cNvSpPr/>
            <p:nvPr/>
          </p:nvSpPr>
          <p:spPr>
            <a:xfrm>
              <a:off x="9500839" y="-401443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Часть 6. Соевые пептиды и мышечная атрофия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425287"/>
      </p:ext>
    </p:extLst>
  </p:cSld>
  <p:clrMapOvr>
    <a:masterClrMapping/>
  </p:clrMapOvr>
  <p:transition spd="med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59661" y="509047"/>
            <a:ext cx="9586758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Соевые пептиды корректируют</a:t>
            </a:r>
          </a:p>
          <a:p>
            <a:pPr algn="ctr">
              <a:defRPr/>
            </a:pPr>
            <a:r>
              <a:rPr lang="ru-RU" altLang="zh-C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«отрицательный азотистый баланс» и предотвращают мышечную атрофию</a:t>
            </a:r>
            <a:endParaRPr lang="zh-CN" altLang="en-US" sz="3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88563" y="2354288"/>
            <a:ext cx="10869929" cy="406265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zh-CN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Отрицательный </a:t>
            </a:r>
            <a:r>
              <a:rPr lang="ru-RU" altLang="zh-CN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азотистый </a:t>
            </a:r>
            <a:r>
              <a:rPr lang="ru-RU" altLang="zh-CN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баланс: </a:t>
            </a:r>
            <a:r>
              <a:rPr lang="ru-RU" altLang="zh-C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когда использование и расходование белков и аминокислот в организме превышает их поступление, в нем возникает дефицит белка и аминокислот. Для поддержания нормального обмена веществ в организме </a:t>
            </a:r>
            <a:r>
              <a:rPr lang="ru-RU" altLang="zh-CN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источником </a:t>
            </a:r>
            <a:r>
              <a:rPr lang="ru-RU" altLang="zh-C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белка становятся мышцы; составляющий их белок расщепляется и используется, это и есть основная причина старческой атрофии мышц.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zh-C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9">
            <a:extLst>
              <a:ext uri="{FF2B5EF4-FFF2-40B4-BE49-F238E27FC236}">
                <a16:creationId xmlns="" xmlns:a16="http://schemas.microsoft.com/office/drawing/2014/main" id="{ECAEE642-C117-4FB6-BC9D-F965FA692993}"/>
              </a:ext>
            </a:extLst>
          </p:cNvPr>
          <p:cNvGrpSpPr/>
          <p:nvPr/>
        </p:nvGrpSpPr>
        <p:grpSpPr>
          <a:xfrm>
            <a:off x="9277815" y="-401443"/>
            <a:ext cx="2914185" cy="807353"/>
            <a:chOff x="9277815" y="-401443"/>
            <a:chExt cx="2914185" cy="807353"/>
          </a:xfrm>
        </p:grpSpPr>
        <p:sp>
          <p:nvSpPr>
            <p:cNvPr id="13" name="流程图: 延期 21">
              <a:extLst>
                <a:ext uri="{FF2B5EF4-FFF2-40B4-BE49-F238E27FC236}">
                  <a16:creationId xmlns="" xmlns:a16="http://schemas.microsoft.com/office/drawing/2014/main" id="{20E85DDA-3D72-4EBB-BD92-4B035703A8FD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22">
              <a:extLst>
                <a:ext uri="{FF2B5EF4-FFF2-40B4-BE49-F238E27FC236}">
                  <a16:creationId xmlns="" xmlns:a16="http://schemas.microsoft.com/office/drawing/2014/main" id="{52BE6FCF-766B-4EF9-87CF-D67C8BE4CE8C}"/>
                </a:ext>
              </a:extLst>
            </p:cNvPr>
            <p:cNvSpPr/>
            <p:nvPr/>
          </p:nvSpPr>
          <p:spPr>
            <a:xfrm>
              <a:off x="9500839" y="-401443"/>
              <a:ext cx="2691161" cy="7867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Часть 6. Соевые пептиды и мышечная атрофия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867401"/>
      </p:ext>
    </p:extLst>
  </p:cSld>
  <p:clrMapOvr>
    <a:masterClrMapping/>
  </p:clrMapOvr>
  <p:transition spd="med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123125" y="3995678"/>
            <a:ext cx="9611782" cy="286232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■</a:t>
            </a:r>
            <a:r>
              <a:rPr kumimoji="1" lang="ru-RU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kumimoji="1" lang="ru-RU" altLang="zh-CN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Продолжительность эксперимента</a:t>
            </a:r>
            <a:r>
              <a:rPr kumimoji="1" lang="ja-JP" alt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：</a:t>
            </a:r>
            <a:r>
              <a:rPr kumimoji="1" lang="en-US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12</a:t>
            </a:r>
            <a:r>
              <a:rPr kumimoji="1" lang="ru-RU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часов</a:t>
            </a:r>
            <a:endParaRPr kumimoji="1" lang="ja-JP" altLang="en-US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ja-JP" alt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■</a:t>
            </a:r>
            <a:r>
              <a:rPr kumimoji="1" lang="ru-RU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Участники эксперимента</a:t>
            </a:r>
            <a:r>
              <a:rPr kumimoji="1" lang="ja-JP" alt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：</a:t>
            </a:r>
            <a:r>
              <a:rPr kumimoji="1" lang="ru-RU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пожилые люди старше 70 лет (с пониженными функциями организма и хрупким телосложением)</a:t>
            </a:r>
            <a:endParaRPr kumimoji="1" lang="ja-JP" altLang="en-US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ja-JP" alt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■</a:t>
            </a:r>
            <a:r>
              <a:rPr kumimoji="1" lang="ru-RU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Определение экспериментальных групп</a:t>
            </a:r>
            <a:r>
              <a:rPr kumimoji="1" lang="ja-JP" alt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：</a:t>
            </a:r>
            <a:endParaRPr kumimoji="1" lang="en-US" altLang="ja-JP" sz="20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ja-JP" alt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① </a:t>
            </a:r>
            <a:r>
              <a:rPr kumimoji="1" lang="ru-RU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спортивная группа: занятия на беговой дорожке</a:t>
            </a:r>
            <a:endParaRPr kumimoji="1" lang="ru-RU" altLang="ja-JP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ja-JP" alt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②</a:t>
            </a:r>
            <a:r>
              <a:rPr kumimoji="1" lang="ru-RU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группа «</a:t>
            </a:r>
            <a:r>
              <a:rPr kumimoji="1" lang="ru-RU" altLang="ja-JP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спорт+потребление</a:t>
            </a:r>
            <a:r>
              <a:rPr kumimoji="1" lang="ru-RU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соевых пептидов»: употребление соевого белка после занятий </a:t>
            </a:r>
            <a:r>
              <a:rPr kumimoji="1" lang="ru-RU" altLang="ja-JP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беговой </a:t>
            </a:r>
            <a:r>
              <a:rPr kumimoji="1" lang="ru-RU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дорожке</a:t>
            </a:r>
            <a:endParaRPr kumimoji="1" lang="zh-CN" altLang="en-US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85408"/>
            <a:ext cx="12192000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ru-RU" altLang="zh-CN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Влияние соевого белка на пожилых людей </a:t>
            </a:r>
          </a:p>
          <a:p>
            <a:pPr algn="ctr"/>
            <a:r>
              <a:rPr kumimoji="1" lang="ru-RU" altLang="zh-CN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со сниженным иммунитетом и хрупким телосложением</a:t>
            </a:r>
            <a:endParaRPr kumimoji="1" lang="ja-JP" altLang="en-US" sz="32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9e19425b567aaa6752039eac07f28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388" y="1569496"/>
            <a:ext cx="3411541" cy="22743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19">
            <a:extLst>
              <a:ext uri="{FF2B5EF4-FFF2-40B4-BE49-F238E27FC236}">
                <a16:creationId xmlns="" xmlns:a16="http://schemas.microsoft.com/office/drawing/2014/main" id="{ECAEE642-C117-4FB6-BC9D-F965FA692993}"/>
              </a:ext>
            </a:extLst>
          </p:cNvPr>
          <p:cNvGrpSpPr/>
          <p:nvPr/>
        </p:nvGrpSpPr>
        <p:grpSpPr>
          <a:xfrm>
            <a:off x="9277815" y="-401443"/>
            <a:ext cx="2914185" cy="807353"/>
            <a:chOff x="9277815" y="-401443"/>
            <a:chExt cx="2914185" cy="807353"/>
          </a:xfrm>
        </p:grpSpPr>
        <p:sp>
          <p:nvSpPr>
            <p:cNvPr id="9" name="流程图: 延期 21">
              <a:extLst>
                <a:ext uri="{FF2B5EF4-FFF2-40B4-BE49-F238E27FC236}">
                  <a16:creationId xmlns="" xmlns:a16="http://schemas.microsoft.com/office/drawing/2014/main" id="{20E85DDA-3D72-4EBB-BD92-4B035703A8FD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22">
              <a:extLst>
                <a:ext uri="{FF2B5EF4-FFF2-40B4-BE49-F238E27FC236}">
                  <a16:creationId xmlns="" xmlns:a16="http://schemas.microsoft.com/office/drawing/2014/main" id="{52BE6FCF-766B-4EF9-87CF-D67C8BE4CE8C}"/>
                </a:ext>
              </a:extLst>
            </p:cNvPr>
            <p:cNvSpPr/>
            <p:nvPr/>
          </p:nvSpPr>
          <p:spPr>
            <a:xfrm>
              <a:off x="9500839" y="-401443"/>
              <a:ext cx="2691161" cy="7867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Часть 6. Соевые пептиды и мышечная атрофия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08595"/>
              </p:ext>
            </p:extLst>
          </p:nvPr>
        </p:nvGraphicFramePr>
        <p:xfrm>
          <a:off x="1565910" y="1592263"/>
          <a:ext cx="4242223" cy="3465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8" name="グラフ" r:id="rId4" imgW="3400433" imgH="3705210" progId="">
                  <p:embed followColorScheme="full"/>
                </p:oleObj>
              </mc:Choice>
              <mc:Fallback>
                <p:oleObj name="グラフ" r:id="rId4" imgW="3400433" imgH="3705210" progId="">
                  <p:embed followColorScheme="full"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910" y="1592263"/>
                        <a:ext cx="4242223" cy="34656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081" y="2692524"/>
            <a:ext cx="1373088" cy="133882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ja-JP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Изменение скорости, м/мин</a:t>
            </a:r>
          </a:p>
          <a:p>
            <a:pPr>
              <a:spcBef>
                <a:spcPct val="50000"/>
              </a:spcBef>
            </a:pPr>
            <a:endParaRPr kumimoji="1" lang="ja-JP" altLang="en-US" sz="1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356717" y="4740524"/>
            <a:ext cx="1346200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zh-CN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Группа «спорт»</a:t>
            </a:r>
            <a:endParaRPr kumimoji="1" lang="zh-CN" altLang="en-US" sz="1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40406" y="4863763"/>
            <a:ext cx="2754842" cy="5078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ru-RU" altLang="zh-C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Группа «спорт +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ru-RU" altLang="zh-C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</a:t>
            </a:r>
            <a:r>
              <a:rPr kumimoji="1" lang="ru-RU" altLang="zh-C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оевый пептид»</a:t>
            </a:r>
            <a:endParaRPr kumimoji="1" lang="zh-CN" altLang="en-U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551899"/>
              </p:ext>
            </p:extLst>
          </p:nvPr>
        </p:nvGraphicFramePr>
        <p:xfrm>
          <a:off x="7209705" y="1522414"/>
          <a:ext cx="4357879" cy="3560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" name="グラフ" r:id="rId6" imgW="3400433" imgH="3705210" progId="">
                  <p:embed followColorScheme="full"/>
                </p:oleObj>
              </mc:Choice>
              <mc:Fallback>
                <p:oleObj name="グラフ" r:id="rId6" imgW="3400433" imgH="3705210" progId="">
                  <p:embed followColorScheme="full"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9705" y="1522414"/>
                        <a:ext cx="4357879" cy="35606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383867" y="2816463"/>
            <a:ext cx="1420495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ja-JP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Изменение силы, </a:t>
            </a:r>
            <a:r>
              <a:rPr kumimoji="1" lang="en-US" altLang="ja-JP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</a:t>
            </a:r>
            <a:endParaRPr kumimoji="1" lang="ja-JP" altLang="en-US" sz="1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1377951" y="1255027"/>
            <a:ext cx="4512733" cy="3968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Изменение скорости обычного бега</a:t>
            </a:r>
            <a:endParaRPr kumimoji="1" lang="en-US" altLang="ja-JP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6383867" y="1233489"/>
            <a:ext cx="5808133" cy="43088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ru-RU" altLang="ja-JP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Изменение силы разгибания коленных суставов</a:t>
            </a:r>
            <a:endParaRPr kumimoji="1" lang="en-US" altLang="ja-JP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1618396" y="4919025"/>
            <a:ext cx="958849" cy="36671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n=15</a:t>
            </a: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5522154" y="4855710"/>
            <a:ext cx="675185" cy="36933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n=16</a:t>
            </a: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7574878" y="4752067"/>
            <a:ext cx="958849" cy="36671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n=15</a:t>
            </a: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11427322" y="4786576"/>
            <a:ext cx="675185" cy="36933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n=16</a:t>
            </a: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1564825" y="423139"/>
            <a:ext cx="9265027" cy="5847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ja-JP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Изменение физической силы у пожилых людей</a:t>
            </a:r>
            <a:endParaRPr kumimoji="1" lang="en-US" altLang="ja-JP" sz="3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71305" y="5577073"/>
            <a:ext cx="11660472" cy="10895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kumimoji="1" lang="ru-RU" altLang="zh-C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Поскольку употребление пожилыми людьми соевого пептида способно заметно укрепить хрупкое телосложение и значительно повысить иммунитет, скорость бега у пожилых людей-участников эксперимента заметно увеличилась, разгибательная способность коленных суставов также существенно улучшилась.</a:t>
            </a:r>
            <a:endParaRPr kumimoji="1" lang="zh-CN" altLang="en-U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19">
            <a:extLst>
              <a:ext uri="{FF2B5EF4-FFF2-40B4-BE49-F238E27FC236}">
                <a16:creationId xmlns="" xmlns:a16="http://schemas.microsoft.com/office/drawing/2014/main" id="{ECAEE642-C117-4FB6-BC9D-F965FA692993}"/>
              </a:ext>
            </a:extLst>
          </p:cNvPr>
          <p:cNvGrpSpPr/>
          <p:nvPr/>
        </p:nvGrpSpPr>
        <p:grpSpPr>
          <a:xfrm>
            <a:off x="9277815" y="-401443"/>
            <a:ext cx="2914185" cy="830997"/>
            <a:chOff x="9277815" y="-401443"/>
            <a:chExt cx="2914185" cy="830997"/>
          </a:xfrm>
        </p:grpSpPr>
        <p:sp>
          <p:nvSpPr>
            <p:cNvPr id="25" name="流程图: 延期 21">
              <a:extLst>
                <a:ext uri="{FF2B5EF4-FFF2-40B4-BE49-F238E27FC236}">
                  <a16:creationId xmlns="" xmlns:a16="http://schemas.microsoft.com/office/drawing/2014/main" id="{20E85DDA-3D72-4EBB-BD92-4B035703A8FD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2">
              <a:extLst>
                <a:ext uri="{FF2B5EF4-FFF2-40B4-BE49-F238E27FC236}">
                  <a16:creationId xmlns="" xmlns:a16="http://schemas.microsoft.com/office/drawing/2014/main" id="{52BE6FCF-766B-4EF9-87CF-D67C8BE4CE8C}"/>
                </a:ext>
              </a:extLst>
            </p:cNvPr>
            <p:cNvSpPr/>
            <p:nvPr/>
          </p:nvSpPr>
          <p:spPr>
            <a:xfrm>
              <a:off x="9500839" y="-401443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Часть 6. Соевые пептиды и мышечная атрофия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256394" y="4689682"/>
            <a:ext cx="1346200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zh-CN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Группа «спорт»</a:t>
            </a:r>
            <a:endParaRPr kumimoji="1" lang="zh-CN" altLang="en-US" sz="1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176935" y="4807379"/>
            <a:ext cx="2754842" cy="5078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ru-RU" altLang="zh-C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Группа «спорт +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ru-RU" altLang="zh-C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</a:t>
            </a:r>
            <a:r>
              <a:rPr kumimoji="1" lang="ru-RU" altLang="zh-C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оевый пептид»</a:t>
            </a:r>
            <a:endParaRPr kumimoji="1" lang="zh-CN" altLang="en-U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402783"/>
              </p:ext>
            </p:extLst>
          </p:nvPr>
        </p:nvGraphicFramePr>
        <p:xfrm>
          <a:off x="972310" y="1503028"/>
          <a:ext cx="5611370" cy="419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8" name="グラフ" r:id="rId4" imgW="4238656" imgH="3714660" progId="">
                  <p:embed followColorScheme="full"/>
                </p:oleObj>
              </mc:Choice>
              <mc:Fallback>
                <p:oleObj name="グラフ" r:id="rId4" imgW="4238656" imgH="3714660" progId="">
                  <p:embed followColorScheme="full"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310" y="1503028"/>
                        <a:ext cx="5611370" cy="41987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25542" y="563615"/>
            <a:ext cx="10108516" cy="5847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ja-JP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Изменение общей концентрации лейкоцитов в крови</a:t>
            </a:r>
            <a:endParaRPr kumimoji="1" lang="en-US" altLang="ja-JP" sz="3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19559" y="5278022"/>
            <a:ext cx="1435971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zh-CN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Группа «спорт»</a:t>
            </a:r>
            <a:endParaRPr kumimoji="1" lang="zh-CN" altLang="en-US" sz="1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95992" y="2271521"/>
            <a:ext cx="1561358" cy="107721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altLang="zh-CN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Изменение концентрации лейкоцитов, </a:t>
            </a:r>
            <a:r>
              <a:rPr kumimoji="1" lang="en-US" altLang="ja-JP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/mm</a:t>
            </a:r>
            <a:r>
              <a:rPr kumimoji="1" lang="en-US" altLang="ja-JP" sz="1600" b="1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endParaRPr kumimoji="1" lang="ja-JP" altLang="en-US" sz="1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755203" y="5977257"/>
            <a:ext cx="1022792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n=15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5001572" y="5975947"/>
            <a:ext cx="720210" cy="36933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n=16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703349" y="1399153"/>
            <a:ext cx="5236059" cy="164352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kumimoji="1" lang="ru-RU" altLang="zh-CN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 пожилых людей ослаблен организм, снижен иммунитет, повышена воспалительная реакция (СОЭ), часто может наблюдаться повышение концентрации лейкоцитов в крови.</a:t>
            </a:r>
            <a:endParaRPr kumimoji="1" lang="ja-JP" altLang="en-US" sz="1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6690403" y="3895577"/>
            <a:ext cx="5401021" cy="280692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ct val="50000"/>
              </a:spcBef>
            </a:pPr>
            <a:r>
              <a:rPr kumimoji="1" lang="ru-RU" altLang="zh-C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Результаты эксперимента показывают, что в крови пожилых людей, сочетавших занятия спортом с употреблением соевого пептида, снижается концентрация лейкоцитов, это значит, что употребление соевого белка может заметно укрепить ослабленный организм и эффективно повысить иммунитет.</a:t>
            </a:r>
            <a:endParaRPr kumimoji="1" lang="ja-JP" altLang="en-US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4055530" y="5367284"/>
            <a:ext cx="2634873" cy="5078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ru-RU" altLang="zh-C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Группа «спорт +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ru-RU" altLang="zh-C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соевый пептид»</a:t>
            </a:r>
            <a:endParaRPr kumimoji="1" lang="zh-CN" altLang="en-U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 descr="arrow_dow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83483" y="3145359"/>
            <a:ext cx="1146348" cy="750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组合 19">
            <a:extLst>
              <a:ext uri="{FF2B5EF4-FFF2-40B4-BE49-F238E27FC236}">
                <a16:creationId xmlns="" xmlns:a16="http://schemas.microsoft.com/office/drawing/2014/main" id="{ECAEE642-C117-4FB6-BC9D-F965FA692993}"/>
              </a:ext>
            </a:extLst>
          </p:cNvPr>
          <p:cNvGrpSpPr/>
          <p:nvPr/>
        </p:nvGrpSpPr>
        <p:grpSpPr>
          <a:xfrm>
            <a:off x="9083483" y="-401443"/>
            <a:ext cx="3108517" cy="830997"/>
            <a:chOff x="9277815" y="-401443"/>
            <a:chExt cx="2914185" cy="830997"/>
          </a:xfrm>
        </p:grpSpPr>
        <p:sp>
          <p:nvSpPr>
            <p:cNvPr id="19" name="流程图: 延期 21">
              <a:extLst>
                <a:ext uri="{FF2B5EF4-FFF2-40B4-BE49-F238E27FC236}">
                  <a16:creationId xmlns="" xmlns:a16="http://schemas.microsoft.com/office/drawing/2014/main" id="{20E85DDA-3D72-4EBB-BD92-4B035703A8FD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22">
              <a:extLst>
                <a:ext uri="{FF2B5EF4-FFF2-40B4-BE49-F238E27FC236}">
                  <a16:creationId xmlns="" xmlns:a16="http://schemas.microsoft.com/office/drawing/2014/main" id="{52BE6FCF-766B-4EF9-87CF-D67C8BE4CE8C}"/>
                </a:ext>
              </a:extLst>
            </p:cNvPr>
            <p:cNvSpPr/>
            <p:nvPr/>
          </p:nvSpPr>
          <p:spPr>
            <a:xfrm>
              <a:off x="9500839" y="-401443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itchFamily="34" charset="0"/>
                </a:rPr>
                <a:t>Часть 6. Соевые пептиды и мышечная атрофия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4471" y="2301767"/>
            <a:ext cx="7544752" cy="18591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Часть 7.  Роль и влияние </a:t>
            </a:r>
          </a:p>
          <a:p>
            <a:pPr marL="0" lvl="1">
              <a:lnSpc>
                <a:spcPct val="150000"/>
              </a:lnSpc>
            </a:pP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соевых пептидов на иммунитет</a:t>
            </a:r>
            <a:endParaRPr kumimoji="1" lang="en-US" altLang="ja-JP" sz="40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886164" y="2089113"/>
            <a:ext cx="0" cy="2565899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盒子抽屉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275" y="2301767"/>
            <a:ext cx="2829583" cy="24192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863E646-58DF-4F2D-8B58-FA92FBCFC0B3}"/>
              </a:ext>
            </a:extLst>
          </p:cNvPr>
          <p:cNvGrpSpPr/>
          <p:nvPr/>
        </p:nvGrpSpPr>
        <p:grpSpPr>
          <a:xfrm>
            <a:off x="9277815" y="-425087"/>
            <a:ext cx="3074205" cy="830997"/>
            <a:chOff x="9277815" y="-425087"/>
            <a:chExt cx="3074205" cy="830997"/>
          </a:xfrm>
        </p:grpSpPr>
        <p:sp>
          <p:nvSpPr>
            <p:cNvPr id="6" name="流程图: 延期 5">
              <a:extLst>
                <a:ext uri="{FF2B5EF4-FFF2-40B4-BE49-F238E27FC236}">
                  <a16:creationId xmlns="" xmlns:a16="http://schemas.microsoft.com/office/drawing/2014/main" id="{645036E7-88DA-47AD-9498-E1FF9F384F70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A4F949BF-DA94-44D6-AD76-C6E2F495932D}"/>
                </a:ext>
              </a:extLst>
            </p:cNvPr>
            <p:cNvSpPr/>
            <p:nvPr/>
          </p:nvSpPr>
          <p:spPr>
            <a:xfrm>
              <a:off x="9660859" y="-425087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7.  </a:t>
              </a: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Соевые пептиды и иммунитет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60318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76707"/>
              </p:ext>
            </p:extLst>
          </p:nvPr>
        </p:nvGraphicFramePr>
        <p:xfrm>
          <a:off x="346841" y="2245868"/>
          <a:ext cx="11603421" cy="37710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99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7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9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8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93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87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28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207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65033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968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Наимено-вание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 группы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Общий белок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Преальбу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мин 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Альбумин 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Гемоглобин 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Застой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 в желудке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раз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Вздутие живота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раз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Диарея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раз</a:t>
                      </a:r>
                      <a:r>
                        <a:rPr kumimoji="0" lang="zh-CN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Лимфоциты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kumimoji="0" lang="en-US" altLang="zh-CN" sz="18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kumimoji="0" lang="en-US" alt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22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Яичный белок 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59.12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±4.99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226.81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±72.81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31.58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±3.95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113.91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±22.10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0.57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±1.1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0.8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6±1.35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0.86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±0.4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1.42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±0.54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38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Короткие пептиды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64.45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±3.95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306.80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±79.70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37.74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±3.39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119.11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±14.91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±0.25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0.13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±0.35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0.43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±0.77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1.83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±0.66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5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t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4.49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3.99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6.35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1.06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2.36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2.75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1.5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1.95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3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P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0.29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0.02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0.04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软雅黑" pitchFamily="34" charset="-122"/>
                          <a:cs typeface="Times New Roman" panose="02020603050405020304" pitchFamily="18" charset="0"/>
                        </a:rPr>
                        <a:t>0.04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微软雅黑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7145" marB="0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173" name="文本框 1"/>
          <p:cNvSpPr txBox="1">
            <a:spLocks noChangeArrowheads="1"/>
          </p:cNvSpPr>
          <p:nvPr/>
        </p:nvSpPr>
        <p:spPr bwMode="auto">
          <a:xfrm>
            <a:off x="0" y="135857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Сравнение результатов экспериментального употребления </a:t>
            </a:r>
          </a:p>
          <a:p>
            <a:pPr algn="ctr" eaLnBrk="1" hangingPunct="1"/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соевых пептидов пациентами в стационаре</a:t>
            </a:r>
            <a:endParaRPr lang="zh-CN" altLang="en-US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175" name="TextBox 3"/>
          <p:cNvSpPr txBox="1">
            <a:spLocks noChangeArrowheads="1"/>
          </p:cNvSpPr>
          <p:nvPr/>
        </p:nvSpPr>
        <p:spPr bwMode="auto">
          <a:xfrm>
            <a:off x="2260879" y="114970"/>
            <a:ext cx="78276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Влияние соевых пептидов </a:t>
            </a:r>
          </a:p>
          <a:p>
            <a:pPr algn="ctr" eaLnBrk="1" hangingPunct="1"/>
            <a:r>
              <a:rPr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повышение иммунитета человека</a:t>
            </a:r>
            <a:endParaRPr lang="zh-CN" altLang="en-US" sz="3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4">
            <a:extLst>
              <a:ext uri="{FF2B5EF4-FFF2-40B4-BE49-F238E27FC236}">
                <a16:creationId xmlns="" xmlns:a16="http://schemas.microsoft.com/office/drawing/2014/main" id="{5863E646-58DF-4F2D-8B58-FA92FBCFC0B3}"/>
              </a:ext>
            </a:extLst>
          </p:cNvPr>
          <p:cNvGrpSpPr/>
          <p:nvPr/>
        </p:nvGrpSpPr>
        <p:grpSpPr>
          <a:xfrm>
            <a:off x="9277815" y="-425087"/>
            <a:ext cx="3074205" cy="830997"/>
            <a:chOff x="9277815" y="-425087"/>
            <a:chExt cx="3074205" cy="830997"/>
          </a:xfrm>
        </p:grpSpPr>
        <p:sp>
          <p:nvSpPr>
            <p:cNvPr id="13" name="流程图: 延期 5">
              <a:extLst>
                <a:ext uri="{FF2B5EF4-FFF2-40B4-BE49-F238E27FC236}">
                  <a16:creationId xmlns="" xmlns:a16="http://schemas.microsoft.com/office/drawing/2014/main" id="{645036E7-88DA-47AD-9498-E1FF9F384F70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7">
              <a:extLst>
                <a:ext uri="{FF2B5EF4-FFF2-40B4-BE49-F238E27FC236}">
                  <a16:creationId xmlns="" xmlns:a16="http://schemas.microsoft.com/office/drawing/2014/main" id="{A4F949BF-DA94-44D6-AD76-C6E2F495932D}"/>
                </a:ext>
              </a:extLst>
            </p:cNvPr>
            <p:cNvSpPr/>
            <p:nvPr/>
          </p:nvSpPr>
          <p:spPr>
            <a:xfrm>
              <a:off x="9660859" y="-425087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7.  </a:t>
              </a: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Соевые пептиды и иммунитет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5583" y="2218232"/>
            <a:ext cx="6778453" cy="2032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ru-RU" altLang="zh-CN" sz="4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Часть 8. Соевые пептиды</a:t>
            </a:r>
          </a:p>
          <a:p>
            <a:pPr marL="0" lvl="1">
              <a:lnSpc>
                <a:spcPct val="150000"/>
              </a:lnSpc>
            </a:pPr>
            <a:r>
              <a:rPr lang="ru-RU" altLang="zh-CN" sz="4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для красоты женщин</a:t>
            </a:r>
            <a:endParaRPr lang="zh-CN" altLang="en-US" sz="40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627537" y="2087871"/>
            <a:ext cx="0" cy="2565899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盒子抽屉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8218" y="2314547"/>
            <a:ext cx="2829583" cy="24192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F4D4ADD-85F1-42EA-9727-D9EFF5D274D5}"/>
              </a:ext>
            </a:extLst>
          </p:cNvPr>
          <p:cNvGrpSpPr/>
          <p:nvPr/>
        </p:nvGrpSpPr>
        <p:grpSpPr>
          <a:xfrm>
            <a:off x="9277815" y="-401443"/>
            <a:ext cx="3014825" cy="807353"/>
            <a:chOff x="9277815" y="-401443"/>
            <a:chExt cx="3014825" cy="807353"/>
          </a:xfrm>
        </p:grpSpPr>
        <p:sp>
          <p:nvSpPr>
            <p:cNvPr id="6" name="流程图: 延期 5">
              <a:extLst>
                <a:ext uri="{FF2B5EF4-FFF2-40B4-BE49-F238E27FC236}">
                  <a16:creationId xmlns="" xmlns:a16="http://schemas.microsoft.com/office/drawing/2014/main" id="{D925308A-D4BD-42D4-8CAE-B6D94E177BAF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69D71DB6-D7BB-4D7D-BC8F-A7ED65D69263}"/>
                </a:ext>
              </a:extLst>
            </p:cNvPr>
            <p:cNvSpPr/>
            <p:nvPr/>
          </p:nvSpPr>
          <p:spPr>
            <a:xfrm>
              <a:off x="9601479" y="-380844"/>
              <a:ext cx="2691161" cy="7867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8. Соевые пептиды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и красота</a:t>
              </a:r>
              <a:endParaRPr lang="zh-CN" altLang="en-US" sz="14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60318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132735" y="72665"/>
            <a:ext cx="12461785" cy="181895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zh-CN" sz="4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Китай сейчас вступает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zh-CN" sz="4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на страшный этап развития –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zh-CN" sz="4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стареющее общество </a:t>
            </a:r>
          </a:p>
        </p:txBody>
      </p:sp>
      <p:pic>
        <p:nvPicPr>
          <p:cNvPr id="3" name="图片 2" descr="fa38448aa5c04c02dbf81802ec5c88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168" y="1923391"/>
            <a:ext cx="4172860" cy="3494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Box 17"/>
          <p:cNvSpPr>
            <a:spLocks noChangeArrowheads="1"/>
          </p:cNvSpPr>
          <p:nvPr/>
        </p:nvSpPr>
        <p:spPr bwMode="auto">
          <a:xfrm>
            <a:off x="5694812" y="1926022"/>
            <a:ext cx="6177639" cy="1200329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ja-JP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Начавшаяся в 80-х гг. политика «Одна семья – один ребенок» успешно ограничила рост населения</a:t>
            </a:r>
            <a:endParaRPr lang="ja-JP" altLang="en-US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96607" y="3845635"/>
            <a:ext cx="6175844" cy="1200329"/>
          </a:xfrm>
          <a:prstGeom prst="rect">
            <a:avLst/>
          </a:prstGeom>
          <a:ln w="5080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SzPct val="95000"/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Через </a:t>
            </a:r>
            <a:r>
              <a:rPr lang="ru-RU" altLang="zh-CN" sz="24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 лет </a:t>
            </a: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снижение количества молодых людей и старение населения Китая стали еще более заметными</a:t>
            </a:r>
            <a:endParaRPr lang="ja-JP" altLang="en-US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5144" y="5514103"/>
            <a:ext cx="4602907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Два молодых человека поддерживают четырех пожилых людей</a:t>
            </a:r>
            <a:endParaRPr lang="ja-JP" altLang="en-US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94812" y="5830794"/>
            <a:ext cx="6176501" cy="830997"/>
          </a:xfrm>
          <a:prstGeom prst="rect">
            <a:avLst/>
          </a:prstGeom>
          <a:ln w="5080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Экономическая нагрузка на семью многократно возросла</a:t>
            </a:r>
            <a:endParaRPr lang="ja-JP" altLang="en-US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arrow_dow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9947" y="3059011"/>
            <a:ext cx="853965" cy="853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arrow_dow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097" y="5045964"/>
            <a:ext cx="853965" cy="853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7183C626-0AE1-451E-A959-65CDCA7B2D2A}"/>
              </a:ext>
            </a:extLst>
          </p:cNvPr>
          <p:cNvGrpSpPr/>
          <p:nvPr/>
        </p:nvGrpSpPr>
        <p:grpSpPr>
          <a:xfrm>
            <a:off x="9400478" y="-455892"/>
            <a:ext cx="2928572" cy="1200329"/>
            <a:chOff x="9400478" y="-455892"/>
            <a:chExt cx="2928572" cy="905293"/>
          </a:xfrm>
        </p:grpSpPr>
        <p:sp>
          <p:nvSpPr>
            <p:cNvPr id="13" name="流程图: 延期 12">
              <a:extLst>
                <a:ext uri="{FF2B5EF4-FFF2-40B4-BE49-F238E27FC236}">
                  <a16:creationId xmlns="" xmlns:a16="http://schemas.microsoft.com/office/drawing/2014/main" id="{1B797D2B-039B-40F0-82F0-F0321A7C0E67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3CDBC9BC-1AF5-41B3-A10A-4395DFC84D82}"/>
                </a:ext>
              </a:extLst>
            </p:cNvPr>
            <p:cNvSpPr/>
            <p:nvPr/>
          </p:nvSpPr>
          <p:spPr>
            <a:xfrm>
              <a:off x="9527457" y="-455892"/>
              <a:ext cx="2801593" cy="90529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1. Современное состояние здоровья населения Китая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54502" y="1956777"/>
            <a:ext cx="7156450" cy="1439862"/>
            <a:chOff x="213" y="1480"/>
            <a:chExt cx="4508" cy="9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13" y="1480"/>
              <a:ext cx="3623" cy="907"/>
              <a:chOff x="204" y="1480"/>
              <a:chExt cx="3623" cy="907"/>
            </a:xfrm>
          </p:grpSpPr>
          <p:graphicFrame>
            <p:nvGraphicFramePr>
              <p:cNvPr id="25607" name="Object 9"/>
              <p:cNvGraphicFramePr>
                <a:graphicFrameLocks noChangeAspect="1"/>
              </p:cNvGraphicFramePr>
              <p:nvPr/>
            </p:nvGraphicFramePr>
            <p:xfrm>
              <a:off x="204" y="1480"/>
              <a:ext cx="914" cy="9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57" name="Photo Editor 写真" r:id="rId3" imgW="2580952" imgH="2561905" progId="">
                      <p:embed/>
                    </p:oleObj>
                  </mc:Choice>
                  <mc:Fallback>
                    <p:oleObj name="Photo Editor 写真" r:id="rId3" imgW="2580952" imgH="2561905" progId="">
                      <p:embed/>
                      <p:pic>
                        <p:nvPicPr>
                          <p:cNvPr id="0" name="Picture 2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" y="1480"/>
                            <a:ext cx="914" cy="9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8" name="Object 10"/>
              <p:cNvGraphicFramePr>
                <a:graphicFrameLocks noChangeAspect="1"/>
              </p:cNvGraphicFramePr>
              <p:nvPr/>
            </p:nvGraphicFramePr>
            <p:xfrm>
              <a:off x="1111" y="1480"/>
              <a:ext cx="911" cy="9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58" name="Photo Editor 写真" r:id="rId5" imgW="2580952" imgH="2572109" progId="">
                      <p:embed/>
                    </p:oleObj>
                  </mc:Choice>
                  <mc:Fallback>
                    <p:oleObj name="Photo Editor 写真" r:id="rId5" imgW="2580952" imgH="2572109" progId="">
                      <p:embed/>
                      <p:pic>
                        <p:nvPicPr>
                          <p:cNvPr id="0" name="Picture 2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1" y="1480"/>
                            <a:ext cx="911" cy="9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9" name="Object 11"/>
              <p:cNvGraphicFramePr>
                <a:graphicFrameLocks noChangeAspect="1"/>
              </p:cNvGraphicFramePr>
              <p:nvPr/>
            </p:nvGraphicFramePr>
            <p:xfrm>
              <a:off x="2009" y="1480"/>
              <a:ext cx="914" cy="9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59" name="Photo Editor 写真" r:id="rId7" imgW="2580952" imgH="2561905" progId="">
                      <p:embed/>
                    </p:oleObj>
                  </mc:Choice>
                  <mc:Fallback>
                    <p:oleObj name="Photo Editor 写真" r:id="rId7" imgW="2580952" imgH="2561905" progId="">
                      <p:embed/>
                      <p:pic>
                        <p:nvPicPr>
                          <p:cNvPr id="0" name="Picture 2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9" y="1480"/>
                            <a:ext cx="914" cy="9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10" name="Object 12"/>
              <p:cNvGraphicFramePr>
                <a:graphicFrameLocks noChangeAspect="1"/>
              </p:cNvGraphicFramePr>
              <p:nvPr/>
            </p:nvGraphicFramePr>
            <p:xfrm>
              <a:off x="2916" y="1480"/>
              <a:ext cx="911" cy="9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360" name="Photo Editor 写真" r:id="rId9" imgW="2580952" imgH="2572109" progId="">
                      <p:embed/>
                    </p:oleObj>
                  </mc:Choice>
                  <mc:Fallback>
                    <p:oleObj name="Photo Editor 写真" r:id="rId9" imgW="2580952" imgH="2572109" progId="">
                      <p:embed/>
                      <p:pic>
                        <p:nvPicPr>
                          <p:cNvPr id="0" name="Picture 2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6" y="1480"/>
                            <a:ext cx="911" cy="9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25632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" y="1480"/>
              <a:ext cx="89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7" name="Rectangle 14"/>
          <p:cNvSpPr>
            <a:spLocks noChangeArrowheads="1"/>
          </p:cNvSpPr>
          <p:nvPr/>
        </p:nvSpPr>
        <p:spPr bwMode="auto">
          <a:xfrm>
            <a:off x="2551437" y="2250246"/>
            <a:ext cx="7135813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618" name="Text Box 15"/>
          <p:cNvSpPr txBox="1">
            <a:spLocks noChangeArrowheads="1"/>
          </p:cNvSpPr>
          <p:nvPr/>
        </p:nvSpPr>
        <p:spPr bwMode="auto">
          <a:xfrm>
            <a:off x="291402" y="2164392"/>
            <a:ext cx="2125816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До </a:t>
            </a:r>
            <a:r>
              <a:rPr lang="ru-RU" altLang="zh-CN" sz="2400" b="1" dirty="0" err="1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употреб-ления</a:t>
            </a:r>
            <a:endParaRPr lang="ja-JP" altLang="en-US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66205" y="3421734"/>
            <a:ext cx="7153275" cy="1439863"/>
            <a:chOff x="521" y="2750"/>
            <a:chExt cx="4506" cy="9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aphicFrame>
          <p:nvGraphicFramePr>
            <p:cNvPr id="25602" name="Object 18"/>
            <p:cNvGraphicFramePr>
              <a:graphicFrameLocks noChangeAspect="1"/>
            </p:cNvGraphicFramePr>
            <p:nvPr/>
          </p:nvGraphicFramePr>
          <p:xfrm>
            <a:off x="521" y="2750"/>
            <a:ext cx="907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61" name="Photo Editor 写真" r:id="rId12" imgW="2591162" imgH="2591162" progId="">
                    <p:embed/>
                  </p:oleObj>
                </mc:Choice>
                <mc:Fallback>
                  <p:oleObj name="Photo Editor 写真" r:id="rId12" imgW="2591162" imgH="2591162" progId="">
                    <p:embed/>
                    <p:pic>
                      <p:nvPicPr>
                        <p:cNvPr id="0" name="Picture 2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2750"/>
                          <a:ext cx="907" cy="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3" name="Object 19"/>
            <p:cNvGraphicFramePr>
              <a:graphicFrameLocks noChangeAspect="1"/>
            </p:cNvGraphicFramePr>
            <p:nvPr/>
          </p:nvGraphicFramePr>
          <p:xfrm>
            <a:off x="1420" y="2750"/>
            <a:ext cx="910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62" name="Photo Editor 写真" r:id="rId14" imgW="2580952" imgH="2572109" progId="">
                    <p:embed/>
                  </p:oleObj>
                </mc:Choice>
                <mc:Fallback>
                  <p:oleObj name="Photo Editor 写真" r:id="rId14" imgW="2580952" imgH="2572109" progId="">
                    <p:embed/>
                    <p:pic>
                      <p:nvPicPr>
                        <p:cNvPr id="0" name="Picture 2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0" y="2750"/>
                          <a:ext cx="910" cy="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4" name="Object 20"/>
            <p:cNvGraphicFramePr>
              <a:graphicFrameLocks noChangeAspect="1"/>
            </p:cNvGraphicFramePr>
            <p:nvPr/>
          </p:nvGraphicFramePr>
          <p:xfrm>
            <a:off x="2318" y="2750"/>
            <a:ext cx="904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63" name="Photo Editor 写真" r:id="rId16" imgW="2561905" imgH="2572109" progId="">
                    <p:embed/>
                  </p:oleObj>
                </mc:Choice>
                <mc:Fallback>
                  <p:oleObj name="Photo Editor 写真" r:id="rId16" imgW="2561905" imgH="2572109" progId="">
                    <p:embed/>
                    <p:pic>
                      <p:nvPicPr>
                        <p:cNvPr id="0" name="Picture 2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8" y="2750"/>
                          <a:ext cx="904" cy="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21"/>
            <p:cNvGraphicFramePr>
              <a:graphicFrameLocks noChangeAspect="1"/>
            </p:cNvGraphicFramePr>
            <p:nvPr/>
          </p:nvGraphicFramePr>
          <p:xfrm>
            <a:off x="3225" y="2750"/>
            <a:ext cx="904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64" name="Photo Editor 写真" r:id="rId18" imgW="2580952" imgH="2591162" progId="">
                    <p:embed/>
                  </p:oleObj>
                </mc:Choice>
                <mc:Fallback>
                  <p:oleObj name="Photo Editor 写真" r:id="rId18" imgW="2580952" imgH="2591162" progId="">
                    <p:embed/>
                    <p:pic>
                      <p:nvPicPr>
                        <p:cNvPr id="0" name="Picture 2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5" y="2750"/>
                          <a:ext cx="904" cy="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6" name="Object 22"/>
            <p:cNvGraphicFramePr>
              <a:graphicFrameLocks noChangeAspect="1"/>
            </p:cNvGraphicFramePr>
            <p:nvPr/>
          </p:nvGraphicFramePr>
          <p:xfrm>
            <a:off x="4123" y="2750"/>
            <a:ext cx="904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65" name="Photo Editor 写真" r:id="rId20" imgW="2561905" imgH="2572109" progId="">
                    <p:embed/>
                  </p:oleObj>
                </mc:Choice>
                <mc:Fallback>
                  <p:oleObj name="Photo Editor 写真" r:id="rId20" imgW="2561905" imgH="2572109" progId="">
                    <p:embed/>
                    <p:pic>
                      <p:nvPicPr>
                        <p:cNvPr id="0" name="Picture 2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3" y="2750"/>
                          <a:ext cx="904" cy="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2597146" y="3646261"/>
            <a:ext cx="7135812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622" name="Text Box 24"/>
          <p:cNvSpPr txBox="1">
            <a:spLocks noChangeArrowheads="1"/>
          </p:cNvSpPr>
          <p:nvPr/>
        </p:nvSpPr>
        <p:spPr bwMode="auto">
          <a:xfrm>
            <a:off x="183798" y="3483079"/>
            <a:ext cx="2197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ja-JP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Через 3 </a:t>
            </a:r>
            <a:r>
              <a:rPr lang="ru-RU" altLang="ja-JP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недели</a:t>
            </a:r>
            <a:r>
              <a:rPr lang="en-US" altLang="ja-JP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ru-RU" altLang="ja-JP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после начала употребления</a:t>
            </a:r>
            <a:endParaRPr lang="ja-JP" altLang="en-US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00589" y="747736"/>
            <a:ext cx="8018585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Определение состояния кожи лица</a:t>
            </a:r>
            <a:endParaRPr lang="ja-JP" altLang="en-US" sz="3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2417218" y="4838505"/>
            <a:ext cx="1527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zh-CN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Микропоры</a:t>
            </a:r>
            <a:endParaRPr lang="ja-JP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3914635" y="4868073"/>
            <a:ext cx="1479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zh-CN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Макропоры</a:t>
            </a:r>
            <a:endParaRPr lang="ja-JP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5418162" y="4870347"/>
            <a:ext cx="1451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ja-JP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угри</a:t>
            </a:r>
            <a:endParaRPr lang="ja-JP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6766032" y="4782862"/>
            <a:ext cx="1703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zh-CN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Пигментация слабая</a:t>
            </a:r>
            <a:endParaRPr lang="ja-JP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8275092" y="4847600"/>
            <a:ext cx="1691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zh-CN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Пигментация</a:t>
            </a:r>
            <a:endParaRPr lang="ja-JP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0" name="图片 39" descr="arrow_down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715904" y="5221406"/>
            <a:ext cx="914401" cy="1015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 descr="arrow_down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716443" y="5303951"/>
            <a:ext cx="914401" cy="1015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 descr="arrow_down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638800" y="5237328"/>
            <a:ext cx="914401" cy="1015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 descr="arrow_down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091203" y="5350583"/>
            <a:ext cx="914401" cy="1015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43" descr="arrow_down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491181" y="5250976"/>
            <a:ext cx="914401" cy="1015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5" name="矩形 44"/>
          <p:cNvSpPr/>
          <p:nvPr/>
        </p:nvSpPr>
        <p:spPr>
          <a:xfrm>
            <a:off x="2566923" y="6287785"/>
            <a:ext cx="1107996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950→329</a:t>
            </a:r>
            <a:endParaRPr lang="zh-CN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18258" y="6287785"/>
            <a:ext cx="877163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84→23</a:t>
            </a:r>
            <a:endParaRPr lang="zh-CN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28487" y="6274137"/>
            <a:ext cx="1107996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357→133</a:t>
            </a:r>
            <a:endParaRPr lang="zh-CN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947855" y="6274137"/>
            <a:ext cx="1095236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243→119</a:t>
            </a:r>
            <a:endParaRPr lang="zh-CN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380870" y="6287785"/>
            <a:ext cx="1107996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294→189</a:t>
            </a:r>
            <a:endParaRPr lang="zh-CN" altLang="en-US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1" name="组合 4">
            <a:extLst>
              <a:ext uri="{FF2B5EF4-FFF2-40B4-BE49-F238E27FC236}">
                <a16:creationId xmlns="" xmlns:a16="http://schemas.microsoft.com/office/drawing/2014/main" id="{5F4D4ADD-85F1-42EA-9727-D9EFF5D274D5}"/>
              </a:ext>
            </a:extLst>
          </p:cNvPr>
          <p:cNvGrpSpPr/>
          <p:nvPr/>
        </p:nvGrpSpPr>
        <p:grpSpPr>
          <a:xfrm>
            <a:off x="9277815" y="-401443"/>
            <a:ext cx="3014825" cy="851596"/>
            <a:chOff x="9277815" y="-401443"/>
            <a:chExt cx="3014825" cy="851596"/>
          </a:xfrm>
        </p:grpSpPr>
        <p:sp>
          <p:nvSpPr>
            <p:cNvPr id="52" name="流程图: 延期 5">
              <a:extLst>
                <a:ext uri="{FF2B5EF4-FFF2-40B4-BE49-F238E27FC236}">
                  <a16:creationId xmlns="" xmlns:a16="http://schemas.microsoft.com/office/drawing/2014/main" id="{D925308A-D4BD-42D4-8CAE-B6D94E177BAF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矩形 7">
              <a:extLst>
                <a:ext uri="{FF2B5EF4-FFF2-40B4-BE49-F238E27FC236}">
                  <a16:creationId xmlns="" xmlns:a16="http://schemas.microsoft.com/office/drawing/2014/main" id="{69D71DB6-D7BB-4D7D-BC8F-A7ED65D69263}"/>
                </a:ext>
              </a:extLst>
            </p:cNvPr>
            <p:cNvSpPr/>
            <p:nvPr/>
          </p:nvSpPr>
          <p:spPr>
            <a:xfrm>
              <a:off x="9601479" y="-380844"/>
              <a:ext cx="2691161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8. Соевые пептиды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и красота</a:t>
              </a:r>
              <a:endParaRPr lang="zh-CN" altLang="en-US" sz="14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45619"/>
      </p:ext>
    </p:extLst>
  </p:cSld>
  <p:clrMapOvr>
    <a:masterClrMapping/>
  </p:clrMapOvr>
  <p:transition spd="med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864" y="2069840"/>
            <a:ext cx="7764235" cy="1723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17" tIns="60958" rIns="121917" bIns="60958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Часть 9. Отрезвляющее действие</a:t>
            </a:r>
          </a:p>
          <a:p>
            <a:pPr>
              <a:defRPr/>
            </a:pPr>
            <a:r>
              <a:rPr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соевых пептидов на организм</a:t>
            </a:r>
          </a:p>
          <a:p>
            <a:pPr>
              <a:defRPr/>
            </a:pPr>
            <a:r>
              <a:rPr lang="ru-RU" altLang="zh-CN" sz="32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</a:t>
            </a:r>
            <a:r>
              <a:rPr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осле употребления спиртных напитков</a:t>
            </a:r>
            <a:endParaRPr lang="zh-CN" altLang="en-US" sz="32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188138" y="1979837"/>
            <a:ext cx="0" cy="2565899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盒子抽屉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1650" y="2320392"/>
            <a:ext cx="2829583" cy="24192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32DDDBA-8278-4253-9A8D-677F2D02A87B}"/>
              </a:ext>
            </a:extLst>
          </p:cNvPr>
          <p:cNvGrpSpPr/>
          <p:nvPr/>
        </p:nvGrpSpPr>
        <p:grpSpPr>
          <a:xfrm>
            <a:off x="9277815" y="-401443"/>
            <a:ext cx="3266286" cy="807353"/>
            <a:chOff x="9277815" y="-401443"/>
            <a:chExt cx="3266286" cy="807353"/>
          </a:xfrm>
        </p:grpSpPr>
        <p:sp>
          <p:nvSpPr>
            <p:cNvPr id="6" name="流程图: 延期 5">
              <a:extLst>
                <a:ext uri="{FF2B5EF4-FFF2-40B4-BE49-F238E27FC236}">
                  <a16:creationId xmlns="" xmlns:a16="http://schemas.microsoft.com/office/drawing/2014/main" id="{5A3EB0D5-BDDE-4A49-8CB1-8383993EA81F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631D49B9-0315-4194-BEC2-9845A267DC72}"/>
                </a:ext>
              </a:extLst>
            </p:cNvPr>
            <p:cNvSpPr/>
            <p:nvPr/>
          </p:nvSpPr>
          <p:spPr>
            <a:xfrm>
              <a:off x="9441181" y="-380844"/>
              <a:ext cx="3102920" cy="7867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9. Соевые пептиды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и </a:t>
              </a:r>
              <a:r>
                <a:rPr lang="ru-RU" altLang="zh-CN" sz="1600" b="1" dirty="0" err="1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протрезвение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60318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543587" y="607555"/>
            <a:ext cx="9523826" cy="10772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Процесс обмена веществ </a:t>
            </a:r>
          </a:p>
          <a:p>
            <a:pPr algn="ctr" eaLnBrk="1" hangingPunct="1"/>
            <a:r>
              <a:rPr kumimoji="0" lang="ru-RU" altLang="zh-CN" sz="3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после поступления в организм спиртного напитка</a:t>
            </a:r>
            <a:endParaRPr kumimoji="0" lang="zh-CN" altLang="en-US" sz="3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4995" y="2313959"/>
            <a:ext cx="1678675" cy="1064526"/>
            <a:chOff x="1009935" y="1378423"/>
            <a:chExt cx="1678675" cy="10645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圆角矩形 2"/>
            <p:cNvSpPr/>
            <p:nvPr/>
          </p:nvSpPr>
          <p:spPr>
            <a:xfrm>
              <a:off x="1009935" y="1378423"/>
              <a:ext cx="1678675" cy="1064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023583" y="1577597"/>
              <a:ext cx="16513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ru-RU" altLang="zh-CN" sz="3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Спирт</a:t>
              </a:r>
              <a:endParaRPr kumimoji="0" lang="zh-CN" altLang="en-US" sz="3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915860" y="2316233"/>
            <a:ext cx="1679671" cy="1064526"/>
            <a:chOff x="3536050" y="1380697"/>
            <a:chExt cx="1679671" cy="10645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"/>
            <p:cNvSpPr/>
            <p:nvPr/>
          </p:nvSpPr>
          <p:spPr>
            <a:xfrm>
              <a:off x="3537046" y="1380697"/>
              <a:ext cx="1678675" cy="1064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536050" y="1453780"/>
              <a:ext cx="1651378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ru-RU" altLang="zh-CN" sz="2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Желудок </a:t>
              </a:r>
              <a:r>
                <a:rPr kumimoji="0" lang="en-US" altLang="zh-CN" sz="2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30</a:t>
              </a:r>
              <a:r>
                <a:rPr kumimoji="0" lang="en-US" altLang="zh-CN" sz="26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%</a:t>
              </a:r>
              <a:endParaRPr kumimoji="0" lang="zh-CN" altLang="en-US" sz="2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19428" y="2316234"/>
            <a:ext cx="1745245" cy="1064526"/>
            <a:chOff x="6108794" y="1380698"/>
            <a:chExt cx="1745245" cy="10645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6143769" y="1380698"/>
              <a:ext cx="1678675" cy="1064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6108794" y="1494648"/>
              <a:ext cx="174524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ru-RU" altLang="zh-CN" sz="24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Кишечник </a:t>
              </a:r>
              <a:r>
                <a:rPr kumimoji="0" lang="en-US" altLang="zh-CN" sz="24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70</a:t>
              </a:r>
              <a:r>
                <a:rPr kumimoji="0" lang="en-US" altLang="zh-CN" sz="24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%</a:t>
              </a:r>
              <a:endParaRPr kumimoji="0" lang="zh-CN" altLang="en-US" sz="24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805883" y="2313106"/>
            <a:ext cx="1678675" cy="1064526"/>
            <a:chOff x="8711823" y="1396620"/>
            <a:chExt cx="1678675" cy="10645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8711823" y="1396620"/>
              <a:ext cx="1678675" cy="1064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727743" y="1611717"/>
              <a:ext cx="16513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ru-RU" altLang="zh-CN" sz="3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Кровь</a:t>
              </a:r>
              <a:endParaRPr kumimoji="0" lang="zh-CN" altLang="en-US" sz="3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160086" y="2312539"/>
            <a:ext cx="1814654" cy="2665394"/>
            <a:chOff x="8643833" y="1396620"/>
            <a:chExt cx="1814654" cy="10645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圆角矩形 20"/>
            <p:cNvSpPr/>
            <p:nvPr/>
          </p:nvSpPr>
          <p:spPr>
            <a:xfrm>
              <a:off x="8711823" y="1396620"/>
              <a:ext cx="1678675" cy="1064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8643833" y="1756299"/>
              <a:ext cx="1814654" cy="25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ru-RU" altLang="zh-CN" sz="3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Печень</a:t>
              </a:r>
              <a:endParaRPr kumimoji="0" lang="zh-CN" altLang="en-US" sz="3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图片 22" descr="arrow_le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5081" y="3989622"/>
            <a:ext cx="1151906" cy="8450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7361705" y="3877899"/>
            <a:ext cx="1688001" cy="1064526"/>
            <a:chOff x="3527720" y="1380697"/>
            <a:chExt cx="1688001" cy="10645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3537046" y="1380697"/>
              <a:ext cx="1678675" cy="1064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3527720" y="1422738"/>
              <a:ext cx="165137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ru-RU" altLang="zh-CN" sz="28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Ацетальдегид</a:t>
              </a:r>
              <a:endParaRPr kumimoji="0" lang="zh-CN" altLang="en-US" sz="28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8803511" y="3475294"/>
            <a:ext cx="1662828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ru-RU" altLang="zh-CN" sz="18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Алкоголь-</a:t>
            </a:r>
          </a:p>
          <a:p>
            <a:pPr algn="ctr" eaLnBrk="1" hangingPunct="1"/>
            <a:r>
              <a:rPr kumimoji="0" lang="ru-RU" altLang="zh-CN" sz="1800" b="1" dirty="0" err="1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дегидрогеназа</a:t>
            </a:r>
            <a:endParaRPr kumimoji="0" lang="en-US" altLang="zh-CN" sz="18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 descr="arrow_le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750" y="4022208"/>
            <a:ext cx="1232465" cy="8450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组合 28"/>
          <p:cNvGrpSpPr/>
          <p:nvPr/>
        </p:nvGrpSpPr>
        <p:grpSpPr>
          <a:xfrm>
            <a:off x="4423266" y="3892050"/>
            <a:ext cx="1687357" cy="1064526"/>
            <a:chOff x="3528364" y="1380697"/>
            <a:chExt cx="1687357" cy="10645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29"/>
            <p:cNvSpPr/>
            <p:nvPr/>
          </p:nvSpPr>
          <p:spPr>
            <a:xfrm>
              <a:off x="3537046" y="1380697"/>
              <a:ext cx="1678675" cy="1064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3528364" y="1456849"/>
              <a:ext cx="165137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ru-RU" altLang="zh-CN" sz="24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Уксусная кислота</a:t>
              </a:r>
              <a:endParaRPr kumimoji="0" lang="zh-CN" altLang="en-US" sz="24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5724544" y="3523682"/>
            <a:ext cx="2081339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ru-RU" altLang="zh-CN" sz="18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Альдегид </a:t>
            </a:r>
          </a:p>
          <a:p>
            <a:pPr algn="ctr" eaLnBrk="1" hangingPunct="1"/>
            <a:r>
              <a:rPr kumimoji="0" lang="ru-RU" altLang="zh-CN" sz="18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уксусной кислоты</a:t>
            </a:r>
            <a:endParaRPr kumimoji="0" lang="en-US" altLang="zh-CN" sz="18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 descr="2rightarrow-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2480" y="2517538"/>
            <a:ext cx="705133" cy="7051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 descr="2rightarrow-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547" y="2492517"/>
            <a:ext cx="705133" cy="7051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 descr="2rightarrow-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422" y="2492517"/>
            <a:ext cx="705133" cy="7051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 descr="2rightarrow-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0998" y="2494792"/>
            <a:ext cx="705133" cy="7051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组合 37"/>
          <p:cNvGrpSpPr/>
          <p:nvPr/>
        </p:nvGrpSpPr>
        <p:grpSpPr>
          <a:xfrm>
            <a:off x="1895565" y="3396471"/>
            <a:ext cx="1359695" cy="1048729"/>
            <a:chOff x="3537046" y="984491"/>
            <a:chExt cx="1683651" cy="14607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9" name="圆角矩形 38"/>
            <p:cNvSpPr/>
            <p:nvPr/>
          </p:nvSpPr>
          <p:spPr>
            <a:xfrm>
              <a:off x="3537046" y="1380697"/>
              <a:ext cx="1678675" cy="1064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3569321" y="984491"/>
              <a:ext cx="1651376" cy="14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0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ru-RU" altLang="zh-CN" sz="20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Двуокись углерода</a:t>
              </a:r>
              <a:endParaRPr kumimoji="0" lang="zh-CN" altLang="en-US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92938" y="4510093"/>
            <a:ext cx="1358302" cy="764274"/>
            <a:chOff x="3533794" y="1380697"/>
            <a:chExt cx="1681927" cy="10645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圆角矩形 41"/>
            <p:cNvSpPr/>
            <p:nvPr/>
          </p:nvSpPr>
          <p:spPr>
            <a:xfrm>
              <a:off x="3537046" y="1380697"/>
              <a:ext cx="1678675" cy="1064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533794" y="1691284"/>
              <a:ext cx="1651378" cy="55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ru-RU" altLang="zh-CN" sz="20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Вода</a:t>
              </a:r>
              <a:endParaRPr kumimoji="0" lang="zh-CN" altLang="en-US" sz="20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4" name="图片 43" descr="arrow_le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9922" y="4075529"/>
            <a:ext cx="1187532" cy="8450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组合 4">
            <a:extLst>
              <a:ext uri="{FF2B5EF4-FFF2-40B4-BE49-F238E27FC236}">
                <a16:creationId xmlns="" xmlns:a16="http://schemas.microsoft.com/office/drawing/2014/main" id="{432DDDBA-8278-4253-9A8D-677F2D02A87B}"/>
              </a:ext>
            </a:extLst>
          </p:cNvPr>
          <p:cNvGrpSpPr/>
          <p:nvPr/>
        </p:nvGrpSpPr>
        <p:grpSpPr>
          <a:xfrm>
            <a:off x="9277815" y="-401443"/>
            <a:ext cx="3266286" cy="851596"/>
            <a:chOff x="9277815" y="-401443"/>
            <a:chExt cx="3266286" cy="851596"/>
          </a:xfrm>
        </p:grpSpPr>
        <p:sp>
          <p:nvSpPr>
            <p:cNvPr id="49" name="流程图: 延期 5">
              <a:extLst>
                <a:ext uri="{FF2B5EF4-FFF2-40B4-BE49-F238E27FC236}">
                  <a16:creationId xmlns="" xmlns:a16="http://schemas.microsoft.com/office/drawing/2014/main" id="{5A3EB0D5-BDDE-4A49-8CB1-8383993EA81F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矩形 7">
              <a:extLst>
                <a:ext uri="{FF2B5EF4-FFF2-40B4-BE49-F238E27FC236}">
                  <a16:creationId xmlns="" xmlns:a16="http://schemas.microsoft.com/office/drawing/2014/main" id="{631D49B9-0315-4194-BEC2-9845A267DC72}"/>
                </a:ext>
              </a:extLst>
            </p:cNvPr>
            <p:cNvSpPr/>
            <p:nvPr/>
          </p:nvSpPr>
          <p:spPr>
            <a:xfrm>
              <a:off x="9441181" y="-380844"/>
              <a:ext cx="3102920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9. Соевые пептиды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и </a:t>
              </a:r>
              <a:r>
                <a:rPr lang="ru-RU" altLang="zh-CN" sz="1600" b="1" dirty="0" err="1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протрезвение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79" y="1270657"/>
            <a:ext cx="7932737" cy="53800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65760" y="2146136"/>
            <a:ext cx="1700235" cy="21698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0" lang="ru-RU" altLang="zh-CN" sz="1800" b="1" dirty="0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Быстрота изменения концентрации спирта в крови</a:t>
            </a:r>
            <a:endParaRPr kumimoji="0" lang="ja-JP" altLang="en-US" sz="1800" b="1" dirty="0">
              <a:solidFill>
                <a:srgbClr val="DDD9C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680710" y="2493230"/>
            <a:ext cx="1375301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altLang="ja-JP" sz="1400" b="1" dirty="0">
                <a:solidFill>
                  <a:srgbClr val="DDD9C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К</a:t>
            </a:r>
            <a:r>
              <a:rPr kumimoji="0" lang="ru-RU" altLang="ja-JP" sz="1400" b="1" dirty="0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онтрольные значения</a:t>
            </a:r>
            <a:endParaRPr kumimoji="0" lang="ja-JP" altLang="en-US" sz="1400" b="1" dirty="0">
              <a:solidFill>
                <a:srgbClr val="DDD9C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6975366" y="2496207"/>
            <a:ext cx="979913" cy="63094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altLang="ja-JP" sz="1400" b="1" dirty="0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Соевые </a:t>
            </a:r>
          </a:p>
          <a:p>
            <a:pPr>
              <a:spcBef>
                <a:spcPct val="50000"/>
              </a:spcBef>
            </a:pPr>
            <a:r>
              <a:rPr kumimoji="0" lang="ru-RU" altLang="ja-JP" sz="1400" b="1" dirty="0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пептиды</a:t>
            </a:r>
            <a:endParaRPr kumimoji="0" lang="ja-JP" altLang="en-US" sz="1400" b="1" dirty="0">
              <a:solidFill>
                <a:srgbClr val="DDD9C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654" y="3232807"/>
            <a:ext cx="1101725" cy="13652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38212" y="491522"/>
            <a:ext cx="11304270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3200" b="1" dirty="0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Действие соевых пептидов </a:t>
            </a:r>
          </a:p>
          <a:p>
            <a:pPr algn="ctr"/>
            <a:r>
              <a:rPr lang="ru-RU" altLang="zh-CN" sz="3200" b="1" dirty="0" smtClean="0">
                <a:solidFill>
                  <a:srgbClr val="DDD9C3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уменьшению концентрации спирта в крови</a:t>
            </a:r>
            <a:endParaRPr lang="zh-CN" altLang="en-US" sz="3200" dirty="0">
              <a:solidFill>
                <a:srgbClr val="DDD9C3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4">
            <a:extLst>
              <a:ext uri="{FF2B5EF4-FFF2-40B4-BE49-F238E27FC236}">
                <a16:creationId xmlns="" xmlns:a16="http://schemas.microsoft.com/office/drawing/2014/main" id="{432DDDBA-8278-4253-9A8D-677F2D02A87B}"/>
              </a:ext>
            </a:extLst>
          </p:cNvPr>
          <p:cNvGrpSpPr/>
          <p:nvPr/>
        </p:nvGrpSpPr>
        <p:grpSpPr>
          <a:xfrm>
            <a:off x="9277815" y="-401443"/>
            <a:ext cx="3266286" cy="851596"/>
            <a:chOff x="9277815" y="-401443"/>
            <a:chExt cx="3266286" cy="851596"/>
          </a:xfrm>
        </p:grpSpPr>
        <p:sp>
          <p:nvSpPr>
            <p:cNvPr id="13" name="流程图: 延期 5">
              <a:extLst>
                <a:ext uri="{FF2B5EF4-FFF2-40B4-BE49-F238E27FC236}">
                  <a16:creationId xmlns="" xmlns:a16="http://schemas.microsoft.com/office/drawing/2014/main" id="{5A3EB0D5-BDDE-4A49-8CB1-8383993EA81F}"/>
                </a:ext>
              </a:extLst>
            </p:cNvPr>
            <p:cNvSpPr/>
            <p:nvPr/>
          </p:nvSpPr>
          <p:spPr>
            <a:xfrm flipH="1">
              <a:off x="9277815" y="-401443"/>
              <a:ext cx="2914185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7">
              <a:extLst>
                <a:ext uri="{FF2B5EF4-FFF2-40B4-BE49-F238E27FC236}">
                  <a16:creationId xmlns="" xmlns:a16="http://schemas.microsoft.com/office/drawing/2014/main" id="{631D49B9-0315-4194-BEC2-9845A267DC72}"/>
                </a:ext>
              </a:extLst>
            </p:cNvPr>
            <p:cNvSpPr/>
            <p:nvPr/>
          </p:nvSpPr>
          <p:spPr>
            <a:xfrm>
              <a:off x="9441181" y="-380844"/>
              <a:ext cx="3102920" cy="8309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9. Соевые пептиды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и </a:t>
              </a:r>
              <a:r>
                <a:rPr lang="ru-RU" altLang="zh-CN" sz="1600" b="1" dirty="0" err="1" smtClean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протрезвение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701667"/>
      </p:ext>
    </p:extLst>
  </p:cSld>
  <p:clrMapOvr>
    <a:masterClrMapping/>
  </p:clrMapOvr>
  <p:transition spd="med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0" y="1842651"/>
            <a:ext cx="12192000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THANKS</a:t>
            </a:r>
          </a:p>
          <a:p>
            <a:pPr algn="ctr"/>
            <a:r>
              <a:rPr lang="en-US" altLang="zh-CN" sz="8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FOR YOU</a:t>
            </a:r>
            <a:endParaRPr lang="zh-CN" altLang="en-US" sz="80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5539256"/>
      </p:ext>
    </p:extLst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83870" y="1939615"/>
            <a:ext cx="8266794" cy="356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zh-CN" sz="2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Модель питания в Китае: чрезмерно много мяса и жира</a:t>
            </a:r>
            <a:endParaRPr lang="ja-JP" altLang="en-US" sz="2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zh-CN" sz="2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Проблема безопасного питания: пестициды, пищевые добавки</a:t>
            </a:r>
            <a:endParaRPr lang="ja-JP" altLang="en-US" sz="2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zh-CN" sz="2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Загрязнение окружающей среды: воздуха, воды стоками)</a:t>
            </a:r>
            <a:endParaRPr lang="ja-JP" altLang="en-US" sz="2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zh-CN" sz="2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Употребление спиртных напитков, курение</a:t>
            </a: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zh-CN" sz="2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Несбалансированность питания</a:t>
            </a:r>
            <a:endParaRPr lang="ja-JP" altLang="en-US" sz="2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zh-CN" sz="2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Вредные привычки</a:t>
            </a:r>
            <a:endParaRPr lang="en-US" altLang="zh-CN" sz="2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zh-CN" sz="22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Недостаточность медицинской инфраструктуры</a:t>
            </a:r>
            <a:endParaRPr lang="en-US" altLang="zh-CN" sz="22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387" name="矩形 4"/>
          <p:cNvSpPr>
            <a:spLocks noChangeArrowheads="1"/>
          </p:cNvSpPr>
          <p:nvPr/>
        </p:nvSpPr>
        <p:spPr bwMode="auto">
          <a:xfrm>
            <a:off x="0" y="809626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zh-CN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СОВРЕМЕННОЕ ПОЛОЖЕНИЕ</a:t>
            </a:r>
            <a:endParaRPr lang="zh-CN" altLang="en-US" sz="6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c1d38972d0530dcb57233682a8f2b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259" y="3858167"/>
            <a:ext cx="4034338" cy="2763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Box 15"/>
          <p:cNvSpPr>
            <a:spLocks noChangeArrowheads="1"/>
          </p:cNvSpPr>
          <p:nvPr/>
        </p:nvSpPr>
        <p:spPr bwMode="auto">
          <a:xfrm>
            <a:off x="0" y="5757213"/>
            <a:ext cx="7566259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Чрезмерное увеличение нагрузки </a:t>
            </a:r>
            <a:r>
              <a:rPr lang="ru-RU" altLang="zh-CN" sz="28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на </a:t>
            </a:r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правительственные финансы</a:t>
            </a:r>
            <a:endParaRPr lang="ja-JP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468D784-8377-47C5-8474-C60C18A14F79}"/>
              </a:ext>
            </a:extLst>
          </p:cNvPr>
          <p:cNvGrpSpPr/>
          <p:nvPr/>
        </p:nvGrpSpPr>
        <p:grpSpPr>
          <a:xfrm>
            <a:off x="9400478" y="-456869"/>
            <a:ext cx="2791522" cy="1232494"/>
            <a:chOff x="9400478" y="-456869"/>
            <a:chExt cx="2791522" cy="862779"/>
          </a:xfrm>
        </p:grpSpPr>
        <p:sp>
          <p:nvSpPr>
            <p:cNvPr id="9" name="流程图: 延期 8">
              <a:extLst>
                <a:ext uri="{FF2B5EF4-FFF2-40B4-BE49-F238E27FC236}">
                  <a16:creationId xmlns="" xmlns:a16="http://schemas.microsoft.com/office/drawing/2014/main" id="{3B72010A-27D9-41C0-8962-167BFD2444E9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E3671369-3CF5-45B4-915E-532499919374}"/>
                </a:ext>
              </a:extLst>
            </p:cNvPr>
            <p:cNvSpPr/>
            <p:nvPr/>
          </p:nvSpPr>
          <p:spPr>
            <a:xfrm>
              <a:off x="9738731" y="-456869"/>
              <a:ext cx="2453269" cy="8092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1. Современное состояние здоровья населения Китая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>
            <a:spLocks noChangeArrowheads="1"/>
          </p:cNvSpPr>
          <p:nvPr/>
        </p:nvSpPr>
        <p:spPr bwMode="auto">
          <a:xfrm>
            <a:off x="265043" y="1718131"/>
            <a:ext cx="10798192" cy="473975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Болезни сердечно-сосудистой системы </a:t>
            </a:r>
            <a:r>
              <a:rPr lang="zh-CN" altLang="en-US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     </a:t>
            </a:r>
            <a:r>
              <a:rPr lang="en-US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3</a:t>
            </a: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00 млн чел.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Гипертония                                            </a:t>
            </a:r>
            <a:r>
              <a:rPr lang="zh-CN" altLang="en-US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          </a:t>
            </a: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160 млн чел.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Проблемы, связанные с повышенным содержанием липидов в крови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                            </a:t>
            </a:r>
            <a:r>
              <a:rPr lang="zh-CN" altLang="en-US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          </a:t>
            </a: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                              170 млн чел.</a:t>
            </a:r>
            <a:endParaRPr lang="en-US" altLang="zh-CN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Сахарный диабет                                 </a:t>
            </a:r>
            <a:r>
              <a:rPr lang="zh-CN" altLang="en-US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     </a:t>
            </a: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</a:t>
            </a:r>
            <a:r>
              <a:rPr lang="zh-CN" altLang="en-US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 </a:t>
            </a:r>
            <a:r>
              <a:rPr lang="en-US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90</a:t>
            </a: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млн чел.</a:t>
            </a:r>
            <a:endParaRPr lang="en-US" altLang="zh-CN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Онкология (ежегодно добавляющееся количество впервые выявленных заболевших )</a:t>
            </a:r>
            <a:r>
              <a:rPr lang="zh-CN" altLang="en-US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                          </a:t>
            </a:r>
            <a:r>
              <a:rPr lang="zh-CN" altLang="en-US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                     </a:t>
            </a:r>
            <a:r>
              <a:rPr lang="zh-CN" altLang="en-US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</a:t>
            </a:r>
            <a:r>
              <a:rPr lang="en-US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млн чел.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……</a:t>
            </a:r>
            <a:endParaRPr lang="en-US" altLang="zh-CN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lnSpc>
                <a:spcPts val="33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Ослабление силы мышц         </a:t>
            </a:r>
          </a:p>
          <a:p>
            <a:pPr>
              <a:lnSpc>
                <a:spcPts val="33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Неудобство совершения движений</a:t>
            </a:r>
            <a:r>
              <a:rPr lang="zh-CN" altLang="en-US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  <a:endParaRPr lang="en-US" altLang="zh-CN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lnSpc>
                <a:spcPts val="33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В течение долгого времени наблюдающиеся бессонница, тревога, депрессия</a:t>
            </a:r>
          </a:p>
          <a:p>
            <a:pPr>
              <a:lnSpc>
                <a:spcPts val="33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zh-CN" sz="24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Медленное восстановление после операций</a:t>
            </a:r>
            <a:endParaRPr lang="en-US" altLang="zh-CN" sz="24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4" name="TextBox 2"/>
          <p:cNvSpPr>
            <a:spLocks noChangeArrowheads="1"/>
          </p:cNvSpPr>
          <p:nvPr/>
        </p:nvSpPr>
        <p:spPr bwMode="auto">
          <a:xfrm>
            <a:off x="94221" y="323832"/>
            <a:ext cx="11648661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5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Часто встречающиеся проблемы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zh-CN" sz="4000" b="1" dirty="0" smtClean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со здоровьем у пожилых людей в Китае</a:t>
            </a:r>
            <a:endParaRPr lang="zh-CN" altLang="en-US" sz="4000" b="1" dirty="0">
              <a:solidFill>
                <a:srgbClr val="DDD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74A1686E-C216-46A2-A44D-B89BD182DFAC}"/>
              </a:ext>
            </a:extLst>
          </p:cNvPr>
          <p:cNvGrpSpPr/>
          <p:nvPr/>
        </p:nvGrpSpPr>
        <p:grpSpPr>
          <a:xfrm>
            <a:off x="9543656" y="-477390"/>
            <a:ext cx="2798060" cy="1219511"/>
            <a:chOff x="9400478" y="-450886"/>
            <a:chExt cx="2928572" cy="908456"/>
          </a:xfrm>
        </p:grpSpPr>
        <p:sp>
          <p:nvSpPr>
            <p:cNvPr id="7" name="流程图: 延期 6">
              <a:extLst>
                <a:ext uri="{FF2B5EF4-FFF2-40B4-BE49-F238E27FC236}">
                  <a16:creationId xmlns="" xmlns:a16="http://schemas.microsoft.com/office/drawing/2014/main" id="{72773C7A-7B2E-4E6C-82B7-C0D13997F347}"/>
                </a:ext>
              </a:extLst>
            </p:cNvPr>
            <p:cNvSpPr/>
            <p:nvPr/>
          </p:nvSpPr>
          <p:spPr>
            <a:xfrm flipH="1">
              <a:off x="9400478" y="-403677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067CF488-A1DD-4265-ADBC-259F9D57DE4D}"/>
                </a:ext>
              </a:extLst>
            </p:cNvPr>
            <p:cNvSpPr/>
            <p:nvPr/>
          </p:nvSpPr>
          <p:spPr>
            <a:xfrm>
              <a:off x="9875781" y="-450886"/>
              <a:ext cx="2453269" cy="90845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rgbClr val="DDD9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1. Современное состояние здоровья населения Китая</a:t>
              </a:r>
              <a:endParaRPr lang="en-US" altLang="zh-CN" sz="1600" b="1" dirty="0">
                <a:solidFill>
                  <a:srgbClr val="DDD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3652" y="2176537"/>
            <a:ext cx="6491270" cy="28637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ru-RU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Часть 2. Старение тела и изменение </a:t>
            </a:r>
          </a:p>
          <a:p>
            <a:pPr marL="0" lvl="1" algn="ctr">
              <a:lnSpc>
                <a:spcPct val="150000"/>
              </a:lnSpc>
            </a:pPr>
            <a:r>
              <a:rPr lang="ru-RU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</a:t>
            </a:r>
            <a:r>
              <a:rPr lang="ru-RU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остояния здоровья</a:t>
            </a:r>
            <a:r>
              <a:rPr lang="ru-RU" altLang="zh-CN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015129" y="2478636"/>
            <a:ext cx="0" cy="2565899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盒子抽屉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0762" y="2732233"/>
            <a:ext cx="2829583" cy="24192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3FCB1686-6BCF-4685-A45C-13331169325E}"/>
              </a:ext>
            </a:extLst>
          </p:cNvPr>
          <p:cNvGrpSpPr/>
          <p:nvPr/>
        </p:nvGrpSpPr>
        <p:grpSpPr>
          <a:xfrm>
            <a:off x="9400478" y="-401443"/>
            <a:ext cx="2900932" cy="1200330"/>
            <a:chOff x="9400478" y="-401443"/>
            <a:chExt cx="2900932" cy="829687"/>
          </a:xfrm>
        </p:grpSpPr>
        <p:sp>
          <p:nvSpPr>
            <p:cNvPr id="6" name="流程图: 延期 5">
              <a:extLst>
                <a:ext uri="{FF2B5EF4-FFF2-40B4-BE49-F238E27FC236}">
                  <a16:creationId xmlns="" xmlns:a16="http://schemas.microsoft.com/office/drawing/2014/main" id="{60F0F337-812C-4BC3-AD28-789645A3D1FA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0A98B570-E3A5-4247-B469-D1FA71E2BBD2}"/>
                </a:ext>
              </a:extLst>
            </p:cNvPr>
            <p:cNvSpPr/>
            <p:nvPr/>
          </p:nvSpPr>
          <p:spPr>
            <a:xfrm>
              <a:off x="9710612" y="-401443"/>
              <a:ext cx="2590798" cy="82968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2. Старение тела и изменение 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остояния здоровья </a:t>
              </a:r>
              <a:endParaRPr lang="ru-RU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08475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42947" y="591789"/>
            <a:ext cx="9267822" cy="954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Динамическое равновесие обмена веществ в организме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Необратимый процесс жизни и смерти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2313955" y="3161928"/>
            <a:ext cx="1421795" cy="49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ru-RU" altLang="zh-CN" sz="2000" b="1" noProof="1" smtClean="0">
                <a:solidFill>
                  <a:srgbClr val="53D2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Рождение</a:t>
            </a:r>
            <a:endParaRPr lang="zh-CN" altLang="en-US" sz="2000" b="1" noProof="1">
              <a:solidFill>
                <a:srgbClr val="53D2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2266950" y="3632076"/>
            <a:ext cx="9410700" cy="684337"/>
          </a:xfrm>
          <a:prstGeom prst="rightArrow">
            <a:avLst>
              <a:gd name="adj1" fmla="val 38231"/>
              <a:gd name="adj2" fmla="val 63827"/>
            </a:avLst>
          </a:prstGeom>
          <a:solidFill>
            <a:srgbClr val="41A0DA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zh-CN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655617" y="3776092"/>
            <a:ext cx="429028" cy="429028"/>
          </a:xfrm>
          <a:prstGeom prst="ellipse">
            <a:avLst/>
          </a:prstGeom>
          <a:solidFill>
            <a:srgbClr val="53D2FF"/>
          </a:solid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椭圆 18"/>
          <p:cNvSpPr/>
          <p:nvPr/>
        </p:nvSpPr>
        <p:spPr>
          <a:xfrm>
            <a:off x="6778007" y="3776092"/>
            <a:ext cx="429028" cy="429028"/>
          </a:xfrm>
          <a:prstGeom prst="ellipse">
            <a:avLst/>
          </a:prstGeom>
          <a:solidFill>
            <a:srgbClr val="53D2FF"/>
          </a:solid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9350451" y="3737992"/>
            <a:ext cx="429028" cy="429028"/>
          </a:xfrm>
          <a:prstGeom prst="ellipse">
            <a:avLst/>
          </a:prstGeom>
          <a:solidFill>
            <a:srgbClr val="53D2FF"/>
          </a:solid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上下箭头 34"/>
          <p:cNvSpPr/>
          <p:nvPr/>
        </p:nvSpPr>
        <p:spPr>
          <a:xfrm>
            <a:off x="2000250" y="2362200"/>
            <a:ext cx="533400" cy="3181350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TextBox 22"/>
          <p:cNvSpPr txBox="1"/>
          <p:nvPr/>
        </p:nvSpPr>
        <p:spPr>
          <a:xfrm>
            <a:off x="6466855" y="3142878"/>
            <a:ext cx="1608697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ru-RU" altLang="zh-CN" sz="2000" b="1" noProof="1" smtClean="0">
                <a:solidFill>
                  <a:srgbClr val="53D2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Зрелость</a:t>
            </a:r>
            <a:endParaRPr lang="zh-CN" altLang="en-US" sz="2000" b="1" noProof="1">
              <a:solidFill>
                <a:srgbClr val="53D2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8962406" y="3123828"/>
            <a:ext cx="1473974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ru-RU" altLang="zh-CN" sz="2000" b="1" noProof="1" smtClean="0">
                <a:solidFill>
                  <a:srgbClr val="53D2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Старение</a:t>
            </a:r>
            <a:endParaRPr lang="zh-CN" altLang="en-US" sz="2000" b="1" noProof="1">
              <a:solidFill>
                <a:srgbClr val="53D2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椭圆 18"/>
          <p:cNvSpPr/>
          <p:nvPr/>
        </p:nvSpPr>
        <p:spPr>
          <a:xfrm>
            <a:off x="4644407" y="3776092"/>
            <a:ext cx="429028" cy="429028"/>
          </a:xfrm>
          <a:prstGeom prst="ellipse">
            <a:avLst/>
          </a:prstGeom>
          <a:solidFill>
            <a:srgbClr val="53D2FF"/>
          </a:solid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2"/>
          <p:cNvSpPr txBox="1"/>
          <p:nvPr/>
        </p:nvSpPr>
        <p:spPr>
          <a:xfrm>
            <a:off x="4106027" y="3142878"/>
            <a:ext cx="1709723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ru-RU" altLang="zh-CN" sz="2000" b="1" noProof="1" smtClean="0">
                <a:solidFill>
                  <a:srgbClr val="53D2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Созревание</a:t>
            </a:r>
            <a:endParaRPr lang="zh-CN" altLang="en-US" sz="2000" b="1" noProof="1">
              <a:solidFill>
                <a:srgbClr val="53D2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467259" y="2205167"/>
            <a:ext cx="4803944" cy="46166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Новых клеток </a:t>
            </a:r>
            <a:r>
              <a:rPr lang="en-US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&gt;</a:t>
            </a: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умерших клеток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976858" y="4313239"/>
            <a:ext cx="4803944" cy="46166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Новых клеток = умерших клеток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7400450" y="5608639"/>
            <a:ext cx="4803944" cy="46166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Новых клеток </a:t>
            </a:r>
            <a:r>
              <a:rPr lang="en-US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&lt;</a:t>
            </a:r>
            <a:r>
              <a:rPr lang="ru-RU" altLang="zh-CN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умерших клеток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 flipV="1">
            <a:off x="6991350" y="3962400"/>
            <a:ext cx="19050" cy="1905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2857500" y="2778125"/>
            <a:ext cx="8710613" cy="2696369"/>
            <a:chOff x="2228850" y="2644775"/>
            <a:chExt cx="8710613" cy="269636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6" name="任意多边形 45"/>
            <p:cNvSpPr/>
            <p:nvPr/>
          </p:nvSpPr>
          <p:spPr>
            <a:xfrm>
              <a:off x="2228850" y="2644775"/>
              <a:ext cx="4133850" cy="1222375"/>
            </a:xfrm>
            <a:custGeom>
              <a:avLst/>
              <a:gdLst>
                <a:gd name="connsiteX0" fmla="*/ 0 w 4133850"/>
                <a:gd name="connsiteY0" fmla="*/ 1222375 h 1222375"/>
                <a:gd name="connsiteX1" fmla="*/ 1981200 w 4133850"/>
                <a:gd name="connsiteY1" fmla="*/ 3175 h 1222375"/>
                <a:gd name="connsiteX2" fmla="*/ 4133850 w 4133850"/>
                <a:gd name="connsiteY2" fmla="*/ 1203325 h 1222375"/>
                <a:gd name="connsiteX3" fmla="*/ 4133850 w 4133850"/>
                <a:gd name="connsiteY3" fmla="*/ 1203325 h 122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3850" h="1222375">
                  <a:moveTo>
                    <a:pt x="0" y="1222375"/>
                  </a:moveTo>
                  <a:cubicBezTo>
                    <a:pt x="646112" y="614362"/>
                    <a:pt x="1292225" y="6350"/>
                    <a:pt x="1981200" y="3175"/>
                  </a:cubicBezTo>
                  <a:cubicBezTo>
                    <a:pt x="2670175" y="0"/>
                    <a:pt x="4133850" y="1203325"/>
                    <a:pt x="4133850" y="1203325"/>
                  </a:cubicBezTo>
                  <a:lnTo>
                    <a:pt x="4133850" y="1203325"/>
                  </a:lnTo>
                </a:path>
              </a:pathLst>
            </a:cu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6341269" y="3838575"/>
              <a:ext cx="260985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任意多边形 55"/>
            <p:cNvSpPr/>
            <p:nvPr/>
          </p:nvSpPr>
          <p:spPr>
            <a:xfrm>
              <a:off x="8939213" y="3836194"/>
              <a:ext cx="2000250" cy="1504950"/>
            </a:xfrm>
            <a:custGeom>
              <a:avLst/>
              <a:gdLst>
                <a:gd name="connsiteX0" fmla="*/ 0 w 2000250"/>
                <a:gd name="connsiteY0" fmla="*/ 0 h 1504950"/>
                <a:gd name="connsiteX1" fmla="*/ 1143000 w 2000250"/>
                <a:gd name="connsiteY1" fmla="*/ 438150 h 1504950"/>
                <a:gd name="connsiteX2" fmla="*/ 2000250 w 2000250"/>
                <a:gd name="connsiteY2" fmla="*/ 1504950 h 1504950"/>
                <a:gd name="connsiteX3" fmla="*/ 2000250 w 2000250"/>
                <a:gd name="connsiteY3" fmla="*/ 150495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0" h="1504950">
                  <a:moveTo>
                    <a:pt x="0" y="0"/>
                  </a:moveTo>
                  <a:cubicBezTo>
                    <a:pt x="404812" y="93662"/>
                    <a:pt x="809625" y="187325"/>
                    <a:pt x="1143000" y="438150"/>
                  </a:cubicBezTo>
                  <a:cubicBezTo>
                    <a:pt x="1476375" y="688975"/>
                    <a:pt x="2000250" y="1504950"/>
                    <a:pt x="2000250" y="1504950"/>
                  </a:cubicBezTo>
                  <a:lnTo>
                    <a:pt x="2000250" y="1504950"/>
                  </a:lnTo>
                </a:path>
              </a:pathLst>
            </a:cu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002405" y="1614973"/>
            <a:ext cx="2529090" cy="52322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zh-CN" sz="28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Синтез белков</a:t>
            </a:r>
            <a:endParaRPr lang="zh-CN" altLang="en-US" sz="2800" b="1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618195" y="5638801"/>
            <a:ext cx="3278463" cy="52322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zh-CN" sz="28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Разложение белков</a:t>
            </a:r>
            <a:endParaRPr lang="zh-CN" altLang="en-US" sz="2800" b="1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 rot="16200000">
            <a:off x="-199951" y="3512007"/>
            <a:ext cx="2630464" cy="95410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Динамическое </a:t>
            </a:r>
          </a:p>
          <a:p>
            <a:pPr algn="ctr">
              <a:defRPr/>
            </a:pPr>
            <a:r>
              <a:rPr lang="ru-RU" altLang="zh-CN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равновесие</a:t>
            </a:r>
            <a:endParaRPr lang="zh-CN" altLang="en-US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4">
            <a:extLst>
              <a:ext uri="{FF2B5EF4-FFF2-40B4-BE49-F238E27FC236}">
                <a16:creationId xmlns="" xmlns:a16="http://schemas.microsoft.com/office/drawing/2014/main" id="{3FCB1686-6BCF-4685-A45C-13331169325E}"/>
              </a:ext>
            </a:extLst>
          </p:cNvPr>
          <p:cNvGrpSpPr/>
          <p:nvPr/>
        </p:nvGrpSpPr>
        <p:grpSpPr>
          <a:xfrm>
            <a:off x="9400478" y="-401443"/>
            <a:ext cx="2900932" cy="1200330"/>
            <a:chOff x="9400478" y="-401443"/>
            <a:chExt cx="2900932" cy="829687"/>
          </a:xfrm>
        </p:grpSpPr>
        <p:sp>
          <p:nvSpPr>
            <p:cNvPr id="28" name="流程图: 延期 5">
              <a:extLst>
                <a:ext uri="{FF2B5EF4-FFF2-40B4-BE49-F238E27FC236}">
                  <a16:creationId xmlns="" xmlns:a16="http://schemas.microsoft.com/office/drawing/2014/main" id="{60F0F337-812C-4BC3-AD28-789645A3D1FA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 7">
              <a:extLst>
                <a:ext uri="{FF2B5EF4-FFF2-40B4-BE49-F238E27FC236}">
                  <a16:creationId xmlns="" xmlns:a16="http://schemas.microsoft.com/office/drawing/2014/main" id="{0A98B570-E3A5-4247-B469-D1FA71E2BBD2}"/>
                </a:ext>
              </a:extLst>
            </p:cNvPr>
            <p:cNvSpPr/>
            <p:nvPr/>
          </p:nvSpPr>
          <p:spPr>
            <a:xfrm>
              <a:off x="9710612" y="-401443"/>
              <a:ext cx="2590798" cy="82968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2. Старение тела и изменение 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состояния здоровья </a:t>
              </a:r>
              <a:endParaRPr lang="ru-RU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0991" y="350838"/>
            <a:ext cx="7717524" cy="11430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ru-RU" altLang="zh-CN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itchFamily="34" charset="0"/>
              </a:rPr>
              <a:t>Увеличение возраста приводит </a:t>
            </a:r>
          </a:p>
          <a:p>
            <a:pPr algn="ctr">
              <a:lnSpc>
                <a:spcPct val="85000"/>
              </a:lnSpc>
            </a:pPr>
            <a:r>
              <a:rPr lang="ru-RU" altLang="zh-CN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itchFamily="34" charset="0"/>
              </a:rPr>
              <a:t>к замедлению базового обмена веществ</a:t>
            </a:r>
            <a:endParaRPr lang="ja-JP" altLang="en-US" sz="32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423870"/>
              </p:ext>
            </p:extLst>
          </p:nvPr>
        </p:nvGraphicFramePr>
        <p:xfrm>
          <a:off x="544995" y="1862169"/>
          <a:ext cx="9569515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0" r:id="rId3" imgW="6055920" imgH="3720600" progId="">
                  <p:embed/>
                </p:oleObj>
              </mc:Choice>
              <mc:Fallback>
                <p:oleObj r:id="rId3" imgW="6055920" imgH="37206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95" y="1862169"/>
                        <a:ext cx="9569515" cy="450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"/>
          <p:cNvSpPr>
            <a:spLocks noChangeArrowheads="1"/>
          </p:cNvSpPr>
          <p:nvPr/>
        </p:nvSpPr>
        <p:spPr bwMode="auto">
          <a:xfrm rot="8221879">
            <a:off x="6767956" y="1927837"/>
            <a:ext cx="3461513" cy="1239353"/>
          </a:xfrm>
          <a:prstGeom prst="rightArrowCallout">
            <a:avLst>
              <a:gd name="adj1" fmla="val 25000"/>
              <a:gd name="adj2" fmla="val 25000"/>
              <a:gd name="adj3" fmla="val 23987"/>
              <a:gd name="adj4" fmla="val 66667"/>
            </a:avLst>
          </a:prstGeom>
          <a:gradFill rotWithShape="1">
            <a:gsLst>
              <a:gs pos="0">
                <a:srgbClr val="BBD4FF"/>
              </a:gs>
              <a:gs pos="34999">
                <a:srgbClr val="CFE0FF"/>
              </a:gs>
              <a:gs pos="100000">
                <a:srgbClr val="EDF3FF"/>
              </a:gs>
            </a:gsLst>
            <a:lin ang="16200000" scaled="1"/>
          </a:gradFill>
          <a:ln w="9525">
            <a:solidFill>
              <a:schemeClr val="accent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eaLnBrk="1" hangingPunct="1"/>
            <a:endParaRPr lang="zh-CN" altLang="en-US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1600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zh-CN" sz="16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Главным образом, </a:t>
            </a:r>
          </a:p>
          <a:p>
            <a:pPr eaLnBrk="1" hangingPunct="1"/>
            <a:r>
              <a:rPr lang="ru-RU" altLang="zh-CN" sz="1600" b="1" dirty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з</a:t>
            </a:r>
            <a:r>
              <a:rPr lang="ru-RU" altLang="zh-CN" sz="16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амедление обмена, </a:t>
            </a:r>
          </a:p>
          <a:p>
            <a:pPr eaLnBrk="1" hangingPunct="1"/>
            <a:r>
              <a:rPr lang="ru-RU" altLang="zh-CN" sz="16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связанного</a:t>
            </a:r>
          </a:p>
          <a:p>
            <a:pPr eaLnBrk="1" hangingPunct="1"/>
            <a:r>
              <a:rPr lang="ru-RU" altLang="zh-CN" sz="16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с силой мышц </a:t>
            </a:r>
            <a:endParaRPr lang="zh-CN" altLang="en-US" sz="1600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b="1" dirty="0">
              <a:solidFill>
                <a:srgbClr val="001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>
            <a:spLocks noChangeArrowheads="1"/>
          </p:cNvSpPr>
          <p:nvPr/>
        </p:nvSpPr>
        <p:spPr bwMode="auto">
          <a:xfrm>
            <a:off x="797471" y="3379511"/>
            <a:ext cx="107220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eaLnBrk="1" hangingPunct="1"/>
            <a:r>
              <a:rPr lang="ru-RU" altLang="zh-CN" sz="16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itchFamily="34" charset="0"/>
              </a:rPr>
              <a:t>Кислород, мл</a:t>
            </a:r>
            <a:r>
              <a:rPr lang="en-US" altLang="zh-CN" sz="16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itchFamily="34" charset="0"/>
              </a:rPr>
              <a:t>/</a:t>
            </a:r>
            <a:r>
              <a:rPr lang="ru-RU" altLang="zh-CN" sz="16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itchFamily="34" charset="0"/>
              </a:rPr>
              <a:t>мин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4">
            <a:extLst>
              <a:ext uri="{FF2B5EF4-FFF2-40B4-BE49-F238E27FC236}">
                <a16:creationId xmlns="" xmlns:a16="http://schemas.microsoft.com/office/drawing/2014/main" id="{3FCB1686-6BCF-4685-A45C-13331169325E}"/>
              </a:ext>
            </a:extLst>
          </p:cNvPr>
          <p:cNvGrpSpPr/>
          <p:nvPr/>
        </p:nvGrpSpPr>
        <p:grpSpPr>
          <a:xfrm>
            <a:off x="9342783" y="-401443"/>
            <a:ext cx="2958627" cy="1223078"/>
            <a:chOff x="9400478" y="-401443"/>
            <a:chExt cx="2900932" cy="829687"/>
          </a:xfrm>
        </p:grpSpPr>
        <p:sp>
          <p:nvSpPr>
            <p:cNvPr id="12" name="流程图: 延期 5">
              <a:extLst>
                <a:ext uri="{FF2B5EF4-FFF2-40B4-BE49-F238E27FC236}">
                  <a16:creationId xmlns="" xmlns:a16="http://schemas.microsoft.com/office/drawing/2014/main" id="{60F0F337-812C-4BC3-AD28-789645A3D1FA}"/>
                </a:ext>
              </a:extLst>
            </p:cNvPr>
            <p:cNvSpPr/>
            <p:nvPr/>
          </p:nvSpPr>
          <p:spPr>
            <a:xfrm flipH="1">
              <a:off x="9400478" y="-401443"/>
              <a:ext cx="2791522" cy="807353"/>
            </a:xfrm>
            <a:prstGeom prst="flowChartDelay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7">
              <a:extLst>
                <a:ext uri="{FF2B5EF4-FFF2-40B4-BE49-F238E27FC236}">
                  <a16:creationId xmlns="" xmlns:a16="http://schemas.microsoft.com/office/drawing/2014/main" id="{0A98B570-E3A5-4247-B469-D1FA71E2BBD2}"/>
                </a:ext>
              </a:extLst>
            </p:cNvPr>
            <p:cNvSpPr/>
            <p:nvPr/>
          </p:nvSpPr>
          <p:spPr>
            <a:xfrm>
              <a:off x="9710612" y="-401443"/>
              <a:ext cx="2590798" cy="82968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Часть 2. Старение тела и изменение 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ru-RU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</a:t>
              </a:r>
              <a:r>
                <a:rPr lang="ru-RU" altLang="zh-CN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остояния здоровья </a:t>
              </a:r>
              <a:endParaRPr lang="ru-RU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 Box 5"/>
          <p:cNvSpPr>
            <a:spLocks noChangeArrowheads="1"/>
          </p:cNvSpPr>
          <p:nvPr/>
        </p:nvSpPr>
        <p:spPr bwMode="auto">
          <a:xfrm>
            <a:off x="4514705" y="5605670"/>
            <a:ext cx="1554791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eaLnBrk="1" hangingPunct="1"/>
            <a:r>
              <a:rPr lang="ru-RU" altLang="zh-CN" sz="1600" b="1" dirty="0" smtClean="0">
                <a:solidFill>
                  <a:srgbClr val="001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itchFamily="34" charset="0"/>
              </a:rPr>
              <a:t>Возраст, годы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2369</Words>
  <Application>Microsoft Office PowerPoint</Application>
  <PresentationFormat>Широкоэкранный</PresentationFormat>
  <Paragraphs>596</Paragraphs>
  <Slides>44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58" baseType="lpstr">
      <vt:lpstr>HG丸ｺﾞｼｯｸM-PRO</vt:lpstr>
      <vt:lpstr>微软雅黑</vt:lpstr>
      <vt:lpstr>Open Sans</vt:lpstr>
      <vt:lpstr>SimSun</vt:lpstr>
      <vt:lpstr>Yu Gothic</vt:lpstr>
      <vt:lpstr>Arial</vt:lpstr>
      <vt:lpstr>Calibri</vt:lpstr>
      <vt:lpstr>Times</vt:lpstr>
      <vt:lpstr>Times New Roman</vt:lpstr>
      <vt:lpstr>Wingdings</vt:lpstr>
      <vt:lpstr>2_自定义设计方案</vt:lpstr>
      <vt:lpstr>Photo Editor 写真</vt:lpstr>
      <vt:lpstr>Точечный рисунок</vt:lpstr>
      <vt:lpstr>グラフ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тела человека и белки </vt:lpstr>
      <vt:lpstr>Создание тела человека подобно строительству многоэтажного здания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YANGS-PC</dc:creator>
  <cp:lastModifiedBy>Alexey Romanov</cp:lastModifiedBy>
  <cp:revision>618</cp:revision>
  <dcterms:created xsi:type="dcterms:W3CDTF">2015-09-14T07:18:00Z</dcterms:created>
  <dcterms:modified xsi:type="dcterms:W3CDTF">2018-03-22T16:30:10Z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2052-10.1.0.6202</vt:lpwstr>
  </property>
</Properties>
</file>